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4" r:id="rId1"/>
  </p:sldMasterIdLst>
  <p:notesMasterIdLst>
    <p:notesMasterId r:id="rId36"/>
  </p:notesMasterIdLst>
  <p:sldIdLst>
    <p:sldId id="256" r:id="rId2"/>
    <p:sldId id="257" r:id="rId3"/>
    <p:sldId id="259" r:id="rId4"/>
    <p:sldId id="261" r:id="rId5"/>
    <p:sldId id="262" r:id="rId6"/>
    <p:sldId id="263" r:id="rId7"/>
    <p:sldId id="264" r:id="rId8"/>
    <p:sldId id="265" r:id="rId9"/>
    <p:sldId id="266" r:id="rId10"/>
    <p:sldId id="268" r:id="rId11"/>
    <p:sldId id="269" r:id="rId12"/>
    <p:sldId id="270" r:id="rId13"/>
    <p:sldId id="272" r:id="rId14"/>
    <p:sldId id="275" r:id="rId15"/>
    <p:sldId id="276" r:id="rId16"/>
    <p:sldId id="277" r:id="rId17"/>
    <p:sldId id="278" r:id="rId18"/>
    <p:sldId id="279" r:id="rId19"/>
    <p:sldId id="280" r:id="rId20"/>
    <p:sldId id="281" r:id="rId21"/>
    <p:sldId id="282" r:id="rId22"/>
    <p:sldId id="283" r:id="rId23"/>
    <p:sldId id="284" r:id="rId24"/>
    <p:sldId id="285" r:id="rId25"/>
    <p:sldId id="286" r:id="rId26"/>
    <p:sldId id="287" r:id="rId27"/>
    <p:sldId id="288" r:id="rId28"/>
    <p:sldId id="289" r:id="rId29"/>
    <p:sldId id="290" r:id="rId30"/>
    <p:sldId id="291" r:id="rId31"/>
    <p:sldId id="292" r:id="rId32"/>
    <p:sldId id="293" r:id="rId33"/>
    <p:sldId id="294" r:id="rId34"/>
    <p:sldId id="295"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31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85158" autoAdjust="0"/>
  </p:normalViewPr>
  <p:slideViewPr>
    <p:cSldViewPr snapToGrid="0">
      <p:cViewPr varScale="1">
        <p:scale>
          <a:sx n="94" d="100"/>
          <a:sy n="94" d="100"/>
        </p:scale>
        <p:origin x="111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EA795C-5735-4914-8571-2C8CA671CA88}" type="datetimeFigureOut">
              <a:rPr lang="en-AU" smtClean="0"/>
              <a:t>18/08/2026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55660D-2D1A-4F27-B74F-03723E665FEB}" type="slidenum">
              <a:rPr lang="en-AU" smtClean="0"/>
              <a:t>‹#›</a:t>
            </a:fld>
            <a:endParaRPr lang="en-AU"/>
          </a:p>
        </p:txBody>
      </p:sp>
    </p:spTree>
    <p:extLst>
      <p:ext uri="{BB962C8B-B14F-4D97-AF65-F5344CB8AC3E}">
        <p14:creationId xmlns:p14="http://schemas.microsoft.com/office/powerpoint/2010/main" val="33367715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identification of at-risk and impacted individuals in suicide postvention involves a multi-faceted approach that includes </a:t>
            </a:r>
            <a:r>
              <a:rPr lang="en-US" dirty="0" err="1"/>
              <a:t>recognising</a:t>
            </a:r>
            <a:r>
              <a:rPr lang="en-US" dirty="0"/>
              <a:t> the signs of distress, understanding the risk factors, and implementing strategies to support those affected by suicide.</a:t>
            </a:r>
            <a:endParaRPr lang="en-AU" dirty="0"/>
          </a:p>
        </p:txBody>
      </p:sp>
      <p:sp>
        <p:nvSpPr>
          <p:cNvPr id="4" name="Slide Number Placeholder 3"/>
          <p:cNvSpPr>
            <a:spLocks noGrp="1"/>
          </p:cNvSpPr>
          <p:nvPr>
            <p:ph type="sldNum" sz="quarter" idx="5"/>
          </p:nvPr>
        </p:nvSpPr>
        <p:spPr/>
        <p:txBody>
          <a:bodyPr/>
          <a:lstStyle/>
          <a:p>
            <a:fld id="{3955660D-2D1A-4F27-B74F-03723E665FEB}" type="slidenum">
              <a:rPr lang="en-AU" smtClean="0"/>
              <a:t>12</a:t>
            </a:fld>
            <a:endParaRPr lang="en-AU"/>
          </a:p>
        </p:txBody>
      </p:sp>
    </p:spTree>
    <p:extLst>
      <p:ext uri="{BB962C8B-B14F-4D97-AF65-F5344CB8AC3E}">
        <p14:creationId xmlns:p14="http://schemas.microsoft.com/office/powerpoint/2010/main" val="556166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9E8B3B-D1DC-4943-40B7-90B0C3DC4A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C577EE-F5A2-4645-5AF2-2BBD9A3BFB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2547F3-18E5-EBA6-203D-9211C0B811C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b="1" dirty="0">
              <a:highlight>
                <a:srgbClr val="FFFF00"/>
              </a:highlight>
            </a:endParaRPr>
          </a:p>
        </p:txBody>
      </p:sp>
      <p:sp>
        <p:nvSpPr>
          <p:cNvPr id="4" name="Slide Number Placeholder 3">
            <a:extLst>
              <a:ext uri="{FF2B5EF4-FFF2-40B4-BE49-F238E27FC236}">
                <a16:creationId xmlns:a16="http://schemas.microsoft.com/office/drawing/2014/main" id="{A9D3A709-8978-D5B0-05AD-5EA52C5A76D1}"/>
              </a:ext>
            </a:extLst>
          </p:cNvPr>
          <p:cNvSpPr>
            <a:spLocks noGrp="1"/>
          </p:cNvSpPr>
          <p:nvPr>
            <p:ph type="sldNum" sz="quarter" idx="5"/>
          </p:nvPr>
        </p:nvSpPr>
        <p:spPr/>
        <p:txBody>
          <a:bodyPr/>
          <a:lstStyle/>
          <a:p>
            <a:fld id="{3955660D-2D1A-4F27-B74F-03723E665FEB}" type="slidenum">
              <a:rPr lang="en-AU" smtClean="0"/>
              <a:t>21</a:t>
            </a:fld>
            <a:endParaRPr lang="en-AU"/>
          </a:p>
        </p:txBody>
      </p:sp>
    </p:spTree>
    <p:extLst>
      <p:ext uri="{BB962C8B-B14F-4D97-AF65-F5344CB8AC3E}">
        <p14:creationId xmlns:p14="http://schemas.microsoft.com/office/powerpoint/2010/main" val="16990051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A39508-3A61-076C-BB3B-D4929F5994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2B0CB6-CE2D-302D-DBB6-3AB959B304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FB6D43-AC4E-B889-6BD0-B9E0BC631AB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b="1" dirty="0">
              <a:highlight>
                <a:srgbClr val="FFFF00"/>
              </a:highlight>
            </a:endParaRPr>
          </a:p>
        </p:txBody>
      </p:sp>
      <p:sp>
        <p:nvSpPr>
          <p:cNvPr id="4" name="Slide Number Placeholder 3">
            <a:extLst>
              <a:ext uri="{FF2B5EF4-FFF2-40B4-BE49-F238E27FC236}">
                <a16:creationId xmlns:a16="http://schemas.microsoft.com/office/drawing/2014/main" id="{9A9D6601-CE29-1909-2F75-16E7D8B454DB}"/>
              </a:ext>
            </a:extLst>
          </p:cNvPr>
          <p:cNvSpPr>
            <a:spLocks noGrp="1"/>
          </p:cNvSpPr>
          <p:nvPr>
            <p:ph type="sldNum" sz="quarter" idx="5"/>
          </p:nvPr>
        </p:nvSpPr>
        <p:spPr/>
        <p:txBody>
          <a:bodyPr/>
          <a:lstStyle/>
          <a:p>
            <a:fld id="{3955660D-2D1A-4F27-B74F-03723E665FEB}" type="slidenum">
              <a:rPr lang="en-AU" smtClean="0"/>
              <a:t>22</a:t>
            </a:fld>
            <a:endParaRPr lang="en-AU"/>
          </a:p>
        </p:txBody>
      </p:sp>
    </p:spTree>
    <p:extLst>
      <p:ext uri="{BB962C8B-B14F-4D97-AF65-F5344CB8AC3E}">
        <p14:creationId xmlns:p14="http://schemas.microsoft.com/office/powerpoint/2010/main" val="15346102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C3E515-C92A-1E13-A835-CBBD36D08D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140501-5B88-E557-E4CF-693E3A67F1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99FD18-B023-BCA3-1178-32AB2E96598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b="1" dirty="0">
              <a:highlight>
                <a:srgbClr val="FFFF00"/>
              </a:highlight>
            </a:endParaRPr>
          </a:p>
        </p:txBody>
      </p:sp>
      <p:sp>
        <p:nvSpPr>
          <p:cNvPr id="4" name="Slide Number Placeholder 3">
            <a:extLst>
              <a:ext uri="{FF2B5EF4-FFF2-40B4-BE49-F238E27FC236}">
                <a16:creationId xmlns:a16="http://schemas.microsoft.com/office/drawing/2014/main" id="{AEA175BB-784F-739C-82DB-36ECEF385231}"/>
              </a:ext>
            </a:extLst>
          </p:cNvPr>
          <p:cNvSpPr>
            <a:spLocks noGrp="1"/>
          </p:cNvSpPr>
          <p:nvPr>
            <p:ph type="sldNum" sz="quarter" idx="5"/>
          </p:nvPr>
        </p:nvSpPr>
        <p:spPr/>
        <p:txBody>
          <a:bodyPr/>
          <a:lstStyle/>
          <a:p>
            <a:fld id="{3955660D-2D1A-4F27-B74F-03723E665FEB}" type="slidenum">
              <a:rPr lang="en-AU" smtClean="0"/>
              <a:t>23</a:t>
            </a:fld>
            <a:endParaRPr lang="en-AU"/>
          </a:p>
        </p:txBody>
      </p:sp>
    </p:spTree>
    <p:extLst>
      <p:ext uri="{BB962C8B-B14F-4D97-AF65-F5344CB8AC3E}">
        <p14:creationId xmlns:p14="http://schemas.microsoft.com/office/powerpoint/2010/main" val="17829546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1F2AE-3341-21B1-D1E9-36ECA78A62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042622-35E4-D52E-A71D-DE55D3CF27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6E4450-0903-5DA7-D9C2-C0A97427F61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b="1" dirty="0">
              <a:highlight>
                <a:srgbClr val="FFFF00"/>
              </a:highlight>
            </a:endParaRPr>
          </a:p>
        </p:txBody>
      </p:sp>
      <p:sp>
        <p:nvSpPr>
          <p:cNvPr id="4" name="Slide Number Placeholder 3">
            <a:extLst>
              <a:ext uri="{FF2B5EF4-FFF2-40B4-BE49-F238E27FC236}">
                <a16:creationId xmlns:a16="http://schemas.microsoft.com/office/drawing/2014/main" id="{3CC51C0A-5548-332C-13D6-5B65CD4187F6}"/>
              </a:ext>
            </a:extLst>
          </p:cNvPr>
          <p:cNvSpPr>
            <a:spLocks noGrp="1"/>
          </p:cNvSpPr>
          <p:nvPr>
            <p:ph type="sldNum" sz="quarter" idx="5"/>
          </p:nvPr>
        </p:nvSpPr>
        <p:spPr/>
        <p:txBody>
          <a:bodyPr/>
          <a:lstStyle/>
          <a:p>
            <a:fld id="{3955660D-2D1A-4F27-B74F-03723E665FEB}" type="slidenum">
              <a:rPr lang="en-AU" smtClean="0"/>
              <a:t>24</a:t>
            </a:fld>
            <a:endParaRPr lang="en-AU"/>
          </a:p>
        </p:txBody>
      </p:sp>
    </p:spTree>
    <p:extLst>
      <p:ext uri="{BB962C8B-B14F-4D97-AF65-F5344CB8AC3E}">
        <p14:creationId xmlns:p14="http://schemas.microsoft.com/office/powerpoint/2010/main" val="25463333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FC434D-F734-622C-2A80-E796939602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E6EAF7-8810-5B3F-0861-82043899CB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743B4E-56BB-B9FD-5B08-8B4654B6419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b="1" dirty="0">
              <a:highlight>
                <a:srgbClr val="FFFF00"/>
              </a:highlight>
            </a:endParaRPr>
          </a:p>
        </p:txBody>
      </p:sp>
      <p:sp>
        <p:nvSpPr>
          <p:cNvPr id="4" name="Slide Number Placeholder 3">
            <a:extLst>
              <a:ext uri="{FF2B5EF4-FFF2-40B4-BE49-F238E27FC236}">
                <a16:creationId xmlns:a16="http://schemas.microsoft.com/office/drawing/2014/main" id="{0FCA750D-756A-4741-899F-8AA2BB01CED1}"/>
              </a:ext>
            </a:extLst>
          </p:cNvPr>
          <p:cNvSpPr>
            <a:spLocks noGrp="1"/>
          </p:cNvSpPr>
          <p:nvPr>
            <p:ph type="sldNum" sz="quarter" idx="5"/>
          </p:nvPr>
        </p:nvSpPr>
        <p:spPr/>
        <p:txBody>
          <a:bodyPr/>
          <a:lstStyle/>
          <a:p>
            <a:fld id="{3955660D-2D1A-4F27-B74F-03723E665FEB}" type="slidenum">
              <a:rPr lang="en-AU" smtClean="0"/>
              <a:t>25</a:t>
            </a:fld>
            <a:endParaRPr lang="en-AU"/>
          </a:p>
        </p:txBody>
      </p:sp>
    </p:spTree>
    <p:extLst>
      <p:ext uri="{BB962C8B-B14F-4D97-AF65-F5344CB8AC3E}">
        <p14:creationId xmlns:p14="http://schemas.microsoft.com/office/powerpoint/2010/main" val="13984910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8CDCB-5D1A-8C39-0729-F6C20E9725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BB1CD2-4FB2-DDA1-E9E3-5F3293797A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6C447D-B2BB-1B10-B6D5-C440E2F4773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b="1" dirty="0">
              <a:highlight>
                <a:srgbClr val="FFFF00"/>
              </a:highlight>
            </a:endParaRPr>
          </a:p>
        </p:txBody>
      </p:sp>
      <p:sp>
        <p:nvSpPr>
          <p:cNvPr id="4" name="Slide Number Placeholder 3">
            <a:extLst>
              <a:ext uri="{FF2B5EF4-FFF2-40B4-BE49-F238E27FC236}">
                <a16:creationId xmlns:a16="http://schemas.microsoft.com/office/drawing/2014/main" id="{EA0C29C1-950A-5D87-AF9B-26F5E376E504}"/>
              </a:ext>
            </a:extLst>
          </p:cNvPr>
          <p:cNvSpPr>
            <a:spLocks noGrp="1"/>
          </p:cNvSpPr>
          <p:nvPr>
            <p:ph type="sldNum" sz="quarter" idx="5"/>
          </p:nvPr>
        </p:nvSpPr>
        <p:spPr/>
        <p:txBody>
          <a:bodyPr/>
          <a:lstStyle/>
          <a:p>
            <a:fld id="{3955660D-2D1A-4F27-B74F-03723E665FEB}" type="slidenum">
              <a:rPr lang="en-AU" smtClean="0"/>
              <a:t>26</a:t>
            </a:fld>
            <a:endParaRPr lang="en-AU"/>
          </a:p>
        </p:txBody>
      </p:sp>
    </p:spTree>
    <p:extLst>
      <p:ext uri="{BB962C8B-B14F-4D97-AF65-F5344CB8AC3E}">
        <p14:creationId xmlns:p14="http://schemas.microsoft.com/office/powerpoint/2010/main" val="4917969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A0592-8E16-66FF-C640-F0E317998C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21EA51-6595-C253-B8A4-FAAA2C0202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3CCA47-4C98-5ECA-7E98-7F45A8DE6A2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b="1" dirty="0">
              <a:highlight>
                <a:srgbClr val="FFFF00"/>
              </a:highlight>
            </a:endParaRPr>
          </a:p>
        </p:txBody>
      </p:sp>
      <p:sp>
        <p:nvSpPr>
          <p:cNvPr id="4" name="Slide Number Placeholder 3">
            <a:extLst>
              <a:ext uri="{FF2B5EF4-FFF2-40B4-BE49-F238E27FC236}">
                <a16:creationId xmlns:a16="http://schemas.microsoft.com/office/drawing/2014/main" id="{8D4B75E0-0631-17B4-007E-B1E4A169E11E}"/>
              </a:ext>
            </a:extLst>
          </p:cNvPr>
          <p:cNvSpPr>
            <a:spLocks noGrp="1"/>
          </p:cNvSpPr>
          <p:nvPr>
            <p:ph type="sldNum" sz="quarter" idx="5"/>
          </p:nvPr>
        </p:nvSpPr>
        <p:spPr/>
        <p:txBody>
          <a:bodyPr/>
          <a:lstStyle/>
          <a:p>
            <a:fld id="{3955660D-2D1A-4F27-B74F-03723E665FEB}" type="slidenum">
              <a:rPr lang="en-AU" smtClean="0"/>
              <a:t>27</a:t>
            </a:fld>
            <a:endParaRPr lang="en-AU"/>
          </a:p>
        </p:txBody>
      </p:sp>
    </p:spTree>
    <p:extLst>
      <p:ext uri="{BB962C8B-B14F-4D97-AF65-F5344CB8AC3E}">
        <p14:creationId xmlns:p14="http://schemas.microsoft.com/office/powerpoint/2010/main" val="4384907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D28BC0-EE51-6297-9208-DADCADF9A7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FA8EF-A067-7382-DED7-ACA4BABA5C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52479E-3E1A-D190-5271-80EB865AAD8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b="1" dirty="0">
              <a:highlight>
                <a:srgbClr val="FFFF00"/>
              </a:highlight>
            </a:endParaRPr>
          </a:p>
        </p:txBody>
      </p:sp>
      <p:sp>
        <p:nvSpPr>
          <p:cNvPr id="4" name="Slide Number Placeholder 3">
            <a:extLst>
              <a:ext uri="{FF2B5EF4-FFF2-40B4-BE49-F238E27FC236}">
                <a16:creationId xmlns:a16="http://schemas.microsoft.com/office/drawing/2014/main" id="{3406B0B4-9771-D91F-B5BC-ABCDFF790B73}"/>
              </a:ext>
            </a:extLst>
          </p:cNvPr>
          <p:cNvSpPr>
            <a:spLocks noGrp="1"/>
          </p:cNvSpPr>
          <p:nvPr>
            <p:ph type="sldNum" sz="quarter" idx="5"/>
          </p:nvPr>
        </p:nvSpPr>
        <p:spPr/>
        <p:txBody>
          <a:bodyPr/>
          <a:lstStyle/>
          <a:p>
            <a:fld id="{3955660D-2D1A-4F27-B74F-03723E665FEB}" type="slidenum">
              <a:rPr lang="en-AU" smtClean="0"/>
              <a:t>28</a:t>
            </a:fld>
            <a:endParaRPr lang="en-AU"/>
          </a:p>
        </p:txBody>
      </p:sp>
    </p:spTree>
    <p:extLst>
      <p:ext uri="{BB962C8B-B14F-4D97-AF65-F5344CB8AC3E}">
        <p14:creationId xmlns:p14="http://schemas.microsoft.com/office/powerpoint/2010/main" val="32827323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F81C6-880E-663C-E708-4B919FAC27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BD6DF1-0EFA-0A29-87AD-914AFF30E1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04F21C-19CB-1C9E-3820-5FFCA152877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b="1" dirty="0">
              <a:highlight>
                <a:srgbClr val="FFFF00"/>
              </a:highlight>
            </a:endParaRPr>
          </a:p>
        </p:txBody>
      </p:sp>
      <p:sp>
        <p:nvSpPr>
          <p:cNvPr id="4" name="Slide Number Placeholder 3">
            <a:extLst>
              <a:ext uri="{FF2B5EF4-FFF2-40B4-BE49-F238E27FC236}">
                <a16:creationId xmlns:a16="http://schemas.microsoft.com/office/drawing/2014/main" id="{AD4985A6-55CF-E0A6-1E96-530CD07E169F}"/>
              </a:ext>
            </a:extLst>
          </p:cNvPr>
          <p:cNvSpPr>
            <a:spLocks noGrp="1"/>
          </p:cNvSpPr>
          <p:nvPr>
            <p:ph type="sldNum" sz="quarter" idx="5"/>
          </p:nvPr>
        </p:nvSpPr>
        <p:spPr/>
        <p:txBody>
          <a:bodyPr/>
          <a:lstStyle/>
          <a:p>
            <a:fld id="{3955660D-2D1A-4F27-B74F-03723E665FEB}" type="slidenum">
              <a:rPr lang="en-AU" smtClean="0"/>
              <a:t>29</a:t>
            </a:fld>
            <a:endParaRPr lang="en-AU"/>
          </a:p>
        </p:txBody>
      </p:sp>
    </p:spTree>
    <p:extLst>
      <p:ext uri="{BB962C8B-B14F-4D97-AF65-F5344CB8AC3E}">
        <p14:creationId xmlns:p14="http://schemas.microsoft.com/office/powerpoint/2010/main" val="42826109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F338E9-3CDB-2CD0-BFB8-6413F18ACA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308832-DAD3-B52F-ECF4-7767C2BA6B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229514-1BAC-213E-BDB6-C6BA8D4A8BE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b="1" dirty="0">
              <a:highlight>
                <a:srgbClr val="FFFF00"/>
              </a:highlight>
            </a:endParaRPr>
          </a:p>
        </p:txBody>
      </p:sp>
      <p:sp>
        <p:nvSpPr>
          <p:cNvPr id="4" name="Slide Number Placeholder 3">
            <a:extLst>
              <a:ext uri="{FF2B5EF4-FFF2-40B4-BE49-F238E27FC236}">
                <a16:creationId xmlns:a16="http://schemas.microsoft.com/office/drawing/2014/main" id="{A14C9F8C-14E1-CE65-A06D-A4D2986AE8DA}"/>
              </a:ext>
            </a:extLst>
          </p:cNvPr>
          <p:cNvSpPr>
            <a:spLocks noGrp="1"/>
          </p:cNvSpPr>
          <p:nvPr>
            <p:ph type="sldNum" sz="quarter" idx="5"/>
          </p:nvPr>
        </p:nvSpPr>
        <p:spPr/>
        <p:txBody>
          <a:bodyPr/>
          <a:lstStyle/>
          <a:p>
            <a:fld id="{3955660D-2D1A-4F27-B74F-03723E665FEB}" type="slidenum">
              <a:rPr lang="en-AU" smtClean="0"/>
              <a:t>30</a:t>
            </a:fld>
            <a:endParaRPr lang="en-AU"/>
          </a:p>
        </p:txBody>
      </p:sp>
    </p:spTree>
    <p:extLst>
      <p:ext uri="{BB962C8B-B14F-4D97-AF65-F5344CB8AC3E}">
        <p14:creationId xmlns:p14="http://schemas.microsoft.com/office/powerpoint/2010/main" val="34502137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6E7A0D-D9D3-D461-FAC0-6951CD66C4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670FCC-27D8-9340-049C-E9CEE7C01E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24A864-30C5-9437-0C67-B5D5C96C9AF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a:extLst>
              <a:ext uri="{FF2B5EF4-FFF2-40B4-BE49-F238E27FC236}">
                <a16:creationId xmlns:a16="http://schemas.microsoft.com/office/drawing/2014/main" id="{AEADB75B-4005-377C-2AEA-F371E64750E3}"/>
              </a:ext>
            </a:extLst>
          </p:cNvPr>
          <p:cNvSpPr>
            <a:spLocks noGrp="1"/>
          </p:cNvSpPr>
          <p:nvPr>
            <p:ph type="sldNum" sz="quarter" idx="5"/>
          </p:nvPr>
        </p:nvSpPr>
        <p:spPr/>
        <p:txBody>
          <a:bodyPr/>
          <a:lstStyle/>
          <a:p>
            <a:fld id="{3955660D-2D1A-4F27-B74F-03723E665FEB}" type="slidenum">
              <a:rPr lang="en-AU" smtClean="0"/>
              <a:t>13</a:t>
            </a:fld>
            <a:endParaRPr lang="en-AU"/>
          </a:p>
        </p:txBody>
      </p:sp>
    </p:spTree>
    <p:extLst>
      <p:ext uri="{BB962C8B-B14F-4D97-AF65-F5344CB8AC3E}">
        <p14:creationId xmlns:p14="http://schemas.microsoft.com/office/powerpoint/2010/main" val="26629190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2EB7B-167D-5EBB-7F03-EE5563EC7D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C62801-E339-D1E6-A20C-174AB7B198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45E6A3-FA18-CE3C-3ABF-0E44EB1224F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b="1" dirty="0">
              <a:highlight>
                <a:srgbClr val="FFFF00"/>
              </a:highlight>
            </a:endParaRPr>
          </a:p>
        </p:txBody>
      </p:sp>
      <p:sp>
        <p:nvSpPr>
          <p:cNvPr id="4" name="Slide Number Placeholder 3">
            <a:extLst>
              <a:ext uri="{FF2B5EF4-FFF2-40B4-BE49-F238E27FC236}">
                <a16:creationId xmlns:a16="http://schemas.microsoft.com/office/drawing/2014/main" id="{CC2914E4-236E-8A04-D23E-AF7CB00ACF13}"/>
              </a:ext>
            </a:extLst>
          </p:cNvPr>
          <p:cNvSpPr>
            <a:spLocks noGrp="1"/>
          </p:cNvSpPr>
          <p:nvPr>
            <p:ph type="sldNum" sz="quarter" idx="5"/>
          </p:nvPr>
        </p:nvSpPr>
        <p:spPr/>
        <p:txBody>
          <a:bodyPr/>
          <a:lstStyle/>
          <a:p>
            <a:fld id="{3955660D-2D1A-4F27-B74F-03723E665FEB}" type="slidenum">
              <a:rPr lang="en-AU" smtClean="0"/>
              <a:t>31</a:t>
            </a:fld>
            <a:endParaRPr lang="en-AU"/>
          </a:p>
        </p:txBody>
      </p:sp>
    </p:spTree>
    <p:extLst>
      <p:ext uri="{BB962C8B-B14F-4D97-AF65-F5344CB8AC3E}">
        <p14:creationId xmlns:p14="http://schemas.microsoft.com/office/powerpoint/2010/main" val="9248391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4D2D58-B0BE-CA57-CACC-660A2F52F9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A6A116-43A9-1630-9479-347ACE7669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DE8840-DB95-46FD-B52E-68CC6F12D10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b="1" dirty="0">
              <a:highlight>
                <a:srgbClr val="FFFF00"/>
              </a:highlight>
            </a:endParaRPr>
          </a:p>
        </p:txBody>
      </p:sp>
      <p:sp>
        <p:nvSpPr>
          <p:cNvPr id="4" name="Slide Number Placeholder 3">
            <a:extLst>
              <a:ext uri="{FF2B5EF4-FFF2-40B4-BE49-F238E27FC236}">
                <a16:creationId xmlns:a16="http://schemas.microsoft.com/office/drawing/2014/main" id="{02BF3301-A3EA-5EA9-28F4-001974918E9E}"/>
              </a:ext>
            </a:extLst>
          </p:cNvPr>
          <p:cNvSpPr>
            <a:spLocks noGrp="1"/>
          </p:cNvSpPr>
          <p:nvPr>
            <p:ph type="sldNum" sz="quarter" idx="5"/>
          </p:nvPr>
        </p:nvSpPr>
        <p:spPr/>
        <p:txBody>
          <a:bodyPr/>
          <a:lstStyle/>
          <a:p>
            <a:fld id="{3955660D-2D1A-4F27-B74F-03723E665FEB}" type="slidenum">
              <a:rPr lang="en-AU" smtClean="0"/>
              <a:t>32</a:t>
            </a:fld>
            <a:endParaRPr lang="en-AU"/>
          </a:p>
        </p:txBody>
      </p:sp>
    </p:spTree>
    <p:extLst>
      <p:ext uri="{BB962C8B-B14F-4D97-AF65-F5344CB8AC3E}">
        <p14:creationId xmlns:p14="http://schemas.microsoft.com/office/powerpoint/2010/main" val="21000471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AC87CC-F9FE-FF1F-D47C-2BA8502C33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0005A5-65AC-C1D2-4EBD-0673A8BECF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DFFDAC-581F-EBE0-66C9-38B64070F43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b="1" dirty="0">
              <a:highlight>
                <a:srgbClr val="FFFF00"/>
              </a:highlight>
            </a:endParaRPr>
          </a:p>
        </p:txBody>
      </p:sp>
      <p:sp>
        <p:nvSpPr>
          <p:cNvPr id="4" name="Slide Number Placeholder 3">
            <a:extLst>
              <a:ext uri="{FF2B5EF4-FFF2-40B4-BE49-F238E27FC236}">
                <a16:creationId xmlns:a16="http://schemas.microsoft.com/office/drawing/2014/main" id="{C8C6B2DB-8B58-250E-FF1E-3F74064CC063}"/>
              </a:ext>
            </a:extLst>
          </p:cNvPr>
          <p:cNvSpPr>
            <a:spLocks noGrp="1"/>
          </p:cNvSpPr>
          <p:nvPr>
            <p:ph type="sldNum" sz="quarter" idx="5"/>
          </p:nvPr>
        </p:nvSpPr>
        <p:spPr/>
        <p:txBody>
          <a:bodyPr/>
          <a:lstStyle/>
          <a:p>
            <a:fld id="{3955660D-2D1A-4F27-B74F-03723E665FEB}" type="slidenum">
              <a:rPr lang="en-AU" smtClean="0"/>
              <a:t>33</a:t>
            </a:fld>
            <a:endParaRPr lang="en-AU"/>
          </a:p>
        </p:txBody>
      </p:sp>
    </p:spTree>
    <p:extLst>
      <p:ext uri="{BB962C8B-B14F-4D97-AF65-F5344CB8AC3E}">
        <p14:creationId xmlns:p14="http://schemas.microsoft.com/office/powerpoint/2010/main" val="5202283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D70B74-3082-F453-97E1-C02933CB80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B68816-65A8-5C9A-73B1-9496C88FBC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B1DC16-87D6-4E29-8AC3-E3A90B37670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a:highlight>
                  <a:srgbClr val="FFFF00"/>
                </a:highlight>
              </a:rPr>
              <a:t>Thank you for your participation.</a:t>
            </a:r>
          </a:p>
        </p:txBody>
      </p:sp>
      <p:sp>
        <p:nvSpPr>
          <p:cNvPr id="4" name="Slide Number Placeholder 3">
            <a:extLst>
              <a:ext uri="{FF2B5EF4-FFF2-40B4-BE49-F238E27FC236}">
                <a16:creationId xmlns:a16="http://schemas.microsoft.com/office/drawing/2014/main" id="{604B0C30-2FE1-9EA5-1050-E7B1C9CF1894}"/>
              </a:ext>
            </a:extLst>
          </p:cNvPr>
          <p:cNvSpPr>
            <a:spLocks noGrp="1"/>
          </p:cNvSpPr>
          <p:nvPr>
            <p:ph type="sldNum" sz="quarter" idx="5"/>
          </p:nvPr>
        </p:nvSpPr>
        <p:spPr/>
        <p:txBody>
          <a:bodyPr/>
          <a:lstStyle/>
          <a:p>
            <a:fld id="{3955660D-2D1A-4F27-B74F-03723E665FEB}" type="slidenum">
              <a:rPr lang="en-AU" smtClean="0"/>
              <a:t>34</a:t>
            </a:fld>
            <a:endParaRPr lang="en-AU"/>
          </a:p>
        </p:txBody>
      </p:sp>
    </p:spTree>
    <p:extLst>
      <p:ext uri="{BB962C8B-B14F-4D97-AF65-F5344CB8AC3E}">
        <p14:creationId xmlns:p14="http://schemas.microsoft.com/office/powerpoint/2010/main" val="36409792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5070FC-A18B-52D9-B739-EA190B253A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8AD241-2DDC-256A-56DB-CF42FD3AE5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E193EB-59C2-BECF-EDA7-CC581525AFE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a:extLst>
              <a:ext uri="{FF2B5EF4-FFF2-40B4-BE49-F238E27FC236}">
                <a16:creationId xmlns:a16="http://schemas.microsoft.com/office/drawing/2014/main" id="{4E5B623B-D42B-ADE9-EBA5-9EA523121262}"/>
              </a:ext>
            </a:extLst>
          </p:cNvPr>
          <p:cNvSpPr>
            <a:spLocks noGrp="1"/>
          </p:cNvSpPr>
          <p:nvPr>
            <p:ph type="sldNum" sz="quarter" idx="5"/>
          </p:nvPr>
        </p:nvSpPr>
        <p:spPr/>
        <p:txBody>
          <a:bodyPr/>
          <a:lstStyle/>
          <a:p>
            <a:fld id="{3955660D-2D1A-4F27-B74F-03723E665FEB}" type="slidenum">
              <a:rPr lang="en-AU" smtClean="0"/>
              <a:t>14</a:t>
            </a:fld>
            <a:endParaRPr lang="en-AU"/>
          </a:p>
        </p:txBody>
      </p:sp>
    </p:spTree>
    <p:extLst>
      <p:ext uri="{BB962C8B-B14F-4D97-AF65-F5344CB8AC3E}">
        <p14:creationId xmlns:p14="http://schemas.microsoft.com/office/powerpoint/2010/main" val="25798424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5391C4-FE35-78FF-FF11-1880342999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7449F3-AB5B-F752-28F5-18DF5F7B22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0EE7EA-3F5C-AAD9-65E5-71D2B190DE7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a:extLst>
              <a:ext uri="{FF2B5EF4-FFF2-40B4-BE49-F238E27FC236}">
                <a16:creationId xmlns:a16="http://schemas.microsoft.com/office/drawing/2014/main" id="{DDC371B2-B409-A467-3719-6B1BBDAB234F}"/>
              </a:ext>
            </a:extLst>
          </p:cNvPr>
          <p:cNvSpPr>
            <a:spLocks noGrp="1"/>
          </p:cNvSpPr>
          <p:nvPr>
            <p:ph type="sldNum" sz="quarter" idx="5"/>
          </p:nvPr>
        </p:nvSpPr>
        <p:spPr/>
        <p:txBody>
          <a:bodyPr/>
          <a:lstStyle/>
          <a:p>
            <a:fld id="{3955660D-2D1A-4F27-B74F-03723E665FEB}" type="slidenum">
              <a:rPr lang="en-AU" smtClean="0"/>
              <a:t>15</a:t>
            </a:fld>
            <a:endParaRPr lang="en-AU"/>
          </a:p>
        </p:txBody>
      </p:sp>
    </p:spTree>
    <p:extLst>
      <p:ext uri="{BB962C8B-B14F-4D97-AF65-F5344CB8AC3E}">
        <p14:creationId xmlns:p14="http://schemas.microsoft.com/office/powerpoint/2010/main" val="41824014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CAF2CD-9BEA-276B-0FB1-32AABCC802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0F14A9-5320-D97C-8324-55B6246B87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8BD9C4-6804-8213-52CA-73AA07CAF9A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a:extLst>
              <a:ext uri="{FF2B5EF4-FFF2-40B4-BE49-F238E27FC236}">
                <a16:creationId xmlns:a16="http://schemas.microsoft.com/office/drawing/2014/main" id="{D4ADA207-4AB1-B4E6-64A9-0D47288AFE53}"/>
              </a:ext>
            </a:extLst>
          </p:cNvPr>
          <p:cNvSpPr>
            <a:spLocks noGrp="1"/>
          </p:cNvSpPr>
          <p:nvPr>
            <p:ph type="sldNum" sz="quarter" idx="5"/>
          </p:nvPr>
        </p:nvSpPr>
        <p:spPr/>
        <p:txBody>
          <a:bodyPr/>
          <a:lstStyle/>
          <a:p>
            <a:fld id="{3955660D-2D1A-4F27-B74F-03723E665FEB}" type="slidenum">
              <a:rPr lang="en-AU" smtClean="0"/>
              <a:t>16</a:t>
            </a:fld>
            <a:endParaRPr lang="en-AU"/>
          </a:p>
        </p:txBody>
      </p:sp>
    </p:spTree>
    <p:extLst>
      <p:ext uri="{BB962C8B-B14F-4D97-AF65-F5344CB8AC3E}">
        <p14:creationId xmlns:p14="http://schemas.microsoft.com/office/powerpoint/2010/main" val="28154832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9F570-7BB5-28E4-FEE2-EEF6A10C30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90B043-F291-58C7-AF67-A3EF69673A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5FF13A-E072-CF65-EC99-345C3217B97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Slides 18 and 19 are interchangeable depending on the needs of the region</a:t>
            </a:r>
            <a:r>
              <a:rPr lang="en-AU" b="1" dirty="0">
                <a:highlight>
                  <a:srgbClr val="FFFF00"/>
                </a:highlight>
              </a:rPr>
              <a:t>.</a:t>
            </a:r>
          </a:p>
        </p:txBody>
      </p:sp>
      <p:sp>
        <p:nvSpPr>
          <p:cNvPr id="4" name="Slide Number Placeholder 3">
            <a:extLst>
              <a:ext uri="{FF2B5EF4-FFF2-40B4-BE49-F238E27FC236}">
                <a16:creationId xmlns:a16="http://schemas.microsoft.com/office/drawing/2014/main" id="{D6C996A0-A53A-E8B1-9F1F-86C7A3E72E7E}"/>
              </a:ext>
            </a:extLst>
          </p:cNvPr>
          <p:cNvSpPr>
            <a:spLocks noGrp="1"/>
          </p:cNvSpPr>
          <p:nvPr>
            <p:ph type="sldNum" sz="quarter" idx="5"/>
          </p:nvPr>
        </p:nvSpPr>
        <p:spPr/>
        <p:txBody>
          <a:bodyPr/>
          <a:lstStyle/>
          <a:p>
            <a:fld id="{3955660D-2D1A-4F27-B74F-03723E665FEB}" type="slidenum">
              <a:rPr lang="en-AU" smtClean="0"/>
              <a:t>17</a:t>
            </a:fld>
            <a:endParaRPr lang="en-AU"/>
          </a:p>
        </p:txBody>
      </p:sp>
    </p:spTree>
    <p:extLst>
      <p:ext uri="{BB962C8B-B14F-4D97-AF65-F5344CB8AC3E}">
        <p14:creationId xmlns:p14="http://schemas.microsoft.com/office/powerpoint/2010/main" val="12342095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14E5A4-33FE-CC52-F7FB-8EC8934291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94A6BC-81D3-29CA-AC9F-FF11DBAE0C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28504C-EA27-8781-9865-78815086F3A4}"/>
              </a:ext>
            </a:extLst>
          </p:cNvPr>
          <p:cNvSpPr>
            <a:spLocks noGrp="1"/>
          </p:cNvSpPr>
          <p:nvPr>
            <p:ph type="body" idx="1"/>
          </p:nvPr>
        </p:nvSpPr>
        <p:spPr/>
        <p:txBody>
          <a:bodyPr/>
          <a:lstStyle/>
          <a:p>
            <a:r>
              <a:rPr lang="en-AU" dirty="0"/>
              <a:t>Some questions to think about:</a:t>
            </a:r>
          </a:p>
          <a:p>
            <a:r>
              <a:rPr lang="en-AU" dirty="0"/>
              <a:t>Your LRG.</a:t>
            </a:r>
          </a:p>
          <a:p>
            <a:r>
              <a:rPr lang="en-AU" dirty="0"/>
              <a:t>What is the purpose of your organisation being at the table? </a:t>
            </a:r>
          </a:p>
          <a:p>
            <a:r>
              <a:rPr lang="en-AU" dirty="0"/>
              <a:t>Being respectful to the person who has suicided and their family friends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a:extLst>
              <a:ext uri="{FF2B5EF4-FFF2-40B4-BE49-F238E27FC236}">
                <a16:creationId xmlns:a16="http://schemas.microsoft.com/office/drawing/2014/main" id="{0E62C0E5-169F-4BA3-D0D8-E3E12895C650}"/>
              </a:ext>
            </a:extLst>
          </p:cNvPr>
          <p:cNvSpPr>
            <a:spLocks noGrp="1"/>
          </p:cNvSpPr>
          <p:nvPr>
            <p:ph type="sldNum" sz="quarter" idx="5"/>
          </p:nvPr>
        </p:nvSpPr>
        <p:spPr/>
        <p:txBody>
          <a:bodyPr/>
          <a:lstStyle/>
          <a:p>
            <a:fld id="{3955660D-2D1A-4F27-B74F-03723E665FEB}" type="slidenum">
              <a:rPr lang="en-AU" smtClean="0"/>
              <a:t>18</a:t>
            </a:fld>
            <a:endParaRPr lang="en-AU"/>
          </a:p>
        </p:txBody>
      </p:sp>
    </p:spTree>
    <p:extLst>
      <p:ext uri="{BB962C8B-B14F-4D97-AF65-F5344CB8AC3E}">
        <p14:creationId xmlns:p14="http://schemas.microsoft.com/office/powerpoint/2010/main" val="32905326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45C49-0C1B-5336-3E85-A6813035B0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9BCB89-FD75-28C6-18C7-EB01C4AF84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E96B66-5B1C-B49A-C417-E388E436651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Slides 18 and 19 are interchangeable depending on the needs of the region</a:t>
            </a:r>
            <a:r>
              <a:rPr lang="en-AU" b="1" dirty="0">
                <a:highlight>
                  <a:srgbClr val="FFFF00"/>
                </a:highlight>
              </a:rPr>
              <a:t>.</a:t>
            </a:r>
          </a:p>
        </p:txBody>
      </p:sp>
      <p:sp>
        <p:nvSpPr>
          <p:cNvPr id="4" name="Slide Number Placeholder 3">
            <a:extLst>
              <a:ext uri="{FF2B5EF4-FFF2-40B4-BE49-F238E27FC236}">
                <a16:creationId xmlns:a16="http://schemas.microsoft.com/office/drawing/2014/main" id="{740B993C-EFB3-4075-7B57-85F7A81B05A1}"/>
              </a:ext>
            </a:extLst>
          </p:cNvPr>
          <p:cNvSpPr>
            <a:spLocks noGrp="1"/>
          </p:cNvSpPr>
          <p:nvPr>
            <p:ph type="sldNum" sz="quarter" idx="5"/>
          </p:nvPr>
        </p:nvSpPr>
        <p:spPr/>
        <p:txBody>
          <a:bodyPr/>
          <a:lstStyle/>
          <a:p>
            <a:fld id="{3955660D-2D1A-4F27-B74F-03723E665FEB}" type="slidenum">
              <a:rPr lang="en-AU" smtClean="0"/>
              <a:t>19</a:t>
            </a:fld>
            <a:endParaRPr lang="en-AU"/>
          </a:p>
        </p:txBody>
      </p:sp>
    </p:spTree>
    <p:extLst>
      <p:ext uri="{BB962C8B-B14F-4D97-AF65-F5344CB8AC3E}">
        <p14:creationId xmlns:p14="http://schemas.microsoft.com/office/powerpoint/2010/main" val="17197377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9848B9-AA6B-B102-5799-199FFEEF9A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1AD615-7CB0-FE52-741D-219B312FFC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3BC486-807B-AA0C-35B7-596F83C9EFD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b="1" dirty="0">
              <a:highlight>
                <a:srgbClr val="FFFF00"/>
              </a:highlight>
            </a:endParaRPr>
          </a:p>
        </p:txBody>
      </p:sp>
      <p:sp>
        <p:nvSpPr>
          <p:cNvPr id="4" name="Slide Number Placeholder 3">
            <a:extLst>
              <a:ext uri="{FF2B5EF4-FFF2-40B4-BE49-F238E27FC236}">
                <a16:creationId xmlns:a16="http://schemas.microsoft.com/office/drawing/2014/main" id="{C0B18617-C6EB-4748-A926-00457E88D3A4}"/>
              </a:ext>
            </a:extLst>
          </p:cNvPr>
          <p:cNvSpPr>
            <a:spLocks noGrp="1"/>
          </p:cNvSpPr>
          <p:nvPr>
            <p:ph type="sldNum" sz="quarter" idx="5"/>
          </p:nvPr>
        </p:nvSpPr>
        <p:spPr/>
        <p:txBody>
          <a:bodyPr/>
          <a:lstStyle/>
          <a:p>
            <a:fld id="{3955660D-2D1A-4F27-B74F-03723E665FEB}" type="slidenum">
              <a:rPr lang="en-AU" smtClean="0"/>
              <a:t>20</a:t>
            </a:fld>
            <a:endParaRPr lang="en-AU"/>
          </a:p>
        </p:txBody>
      </p:sp>
    </p:spTree>
    <p:extLst>
      <p:ext uri="{BB962C8B-B14F-4D97-AF65-F5344CB8AC3E}">
        <p14:creationId xmlns:p14="http://schemas.microsoft.com/office/powerpoint/2010/main" val="1224211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D095E-59C7-933E-6FBF-D192D4D56C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9AE18349-78E4-5C0E-7C04-8E8CADFE179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83E4686E-6D1A-466D-0790-F12BD960654C}"/>
              </a:ext>
            </a:extLst>
          </p:cNvPr>
          <p:cNvSpPr>
            <a:spLocks noGrp="1"/>
          </p:cNvSpPr>
          <p:nvPr>
            <p:ph type="dt" sz="half" idx="10"/>
          </p:nvPr>
        </p:nvSpPr>
        <p:spPr/>
        <p:txBody>
          <a:bodyPr/>
          <a:lstStyle/>
          <a:p>
            <a:fld id="{EDE739B2-A335-40A3-8DBD-EE2D133B52D0}" type="datetimeFigureOut">
              <a:rPr lang="en-AU" smtClean="0"/>
              <a:t>18/08/2026</a:t>
            </a:fld>
            <a:endParaRPr lang="en-AU"/>
          </a:p>
        </p:txBody>
      </p:sp>
      <p:sp>
        <p:nvSpPr>
          <p:cNvPr id="5" name="Footer Placeholder 4">
            <a:extLst>
              <a:ext uri="{FF2B5EF4-FFF2-40B4-BE49-F238E27FC236}">
                <a16:creationId xmlns:a16="http://schemas.microsoft.com/office/drawing/2014/main" id="{BCCF8526-70E8-AE37-29E1-8FFD705CF81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524A8901-FA06-4ADD-49FF-CB957472FDD8}"/>
              </a:ext>
            </a:extLst>
          </p:cNvPr>
          <p:cNvSpPr>
            <a:spLocks noGrp="1"/>
          </p:cNvSpPr>
          <p:nvPr>
            <p:ph type="sldNum" sz="quarter" idx="12"/>
          </p:nvPr>
        </p:nvSpPr>
        <p:spPr/>
        <p:txBody>
          <a:bodyPr/>
          <a:lstStyle/>
          <a:p>
            <a:fld id="{D79BC95F-0DE1-48AF-8225-833C71A13F1A}" type="slidenum">
              <a:rPr lang="en-AU" smtClean="0"/>
              <a:t>‹#›</a:t>
            </a:fld>
            <a:endParaRPr lang="en-AU"/>
          </a:p>
        </p:txBody>
      </p:sp>
    </p:spTree>
    <p:extLst>
      <p:ext uri="{BB962C8B-B14F-4D97-AF65-F5344CB8AC3E}">
        <p14:creationId xmlns:p14="http://schemas.microsoft.com/office/powerpoint/2010/main" val="40964472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5C1D3-FAD7-E60C-E6AC-124AAE716467}"/>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4228EED6-AC9B-7720-A6E9-5C2E33136C0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156E97F8-E1BF-3F30-9B6D-085DC0B3CC91}"/>
              </a:ext>
            </a:extLst>
          </p:cNvPr>
          <p:cNvSpPr>
            <a:spLocks noGrp="1"/>
          </p:cNvSpPr>
          <p:nvPr>
            <p:ph type="dt" sz="half" idx="10"/>
          </p:nvPr>
        </p:nvSpPr>
        <p:spPr/>
        <p:txBody>
          <a:bodyPr/>
          <a:lstStyle/>
          <a:p>
            <a:fld id="{EDE739B2-A335-40A3-8DBD-EE2D133B52D0}" type="datetimeFigureOut">
              <a:rPr lang="en-AU" smtClean="0"/>
              <a:t>18/08/2026</a:t>
            </a:fld>
            <a:endParaRPr lang="en-AU"/>
          </a:p>
        </p:txBody>
      </p:sp>
      <p:sp>
        <p:nvSpPr>
          <p:cNvPr id="5" name="Footer Placeholder 4">
            <a:extLst>
              <a:ext uri="{FF2B5EF4-FFF2-40B4-BE49-F238E27FC236}">
                <a16:creationId xmlns:a16="http://schemas.microsoft.com/office/drawing/2014/main" id="{938AD0F1-ED65-7B69-4E3B-14ED8AEA51B1}"/>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1EE442F5-CEF8-EA1E-B01D-CF685F4524D1}"/>
              </a:ext>
            </a:extLst>
          </p:cNvPr>
          <p:cNvSpPr>
            <a:spLocks noGrp="1"/>
          </p:cNvSpPr>
          <p:nvPr>
            <p:ph type="sldNum" sz="quarter" idx="12"/>
          </p:nvPr>
        </p:nvSpPr>
        <p:spPr/>
        <p:txBody>
          <a:bodyPr/>
          <a:lstStyle/>
          <a:p>
            <a:fld id="{D79BC95F-0DE1-48AF-8225-833C71A13F1A}" type="slidenum">
              <a:rPr lang="en-AU" smtClean="0"/>
              <a:t>‹#›</a:t>
            </a:fld>
            <a:endParaRPr lang="en-AU"/>
          </a:p>
        </p:txBody>
      </p:sp>
    </p:spTree>
    <p:extLst>
      <p:ext uri="{BB962C8B-B14F-4D97-AF65-F5344CB8AC3E}">
        <p14:creationId xmlns:p14="http://schemas.microsoft.com/office/powerpoint/2010/main" val="9739853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58F6053-3078-A58D-210C-AB6FB6FE983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51ECEFDF-5661-C0E1-5EBB-226E20C9DA7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91AB9BA8-0747-AF9A-2686-60768F1C04DC}"/>
              </a:ext>
            </a:extLst>
          </p:cNvPr>
          <p:cNvSpPr>
            <a:spLocks noGrp="1"/>
          </p:cNvSpPr>
          <p:nvPr>
            <p:ph type="dt" sz="half" idx="10"/>
          </p:nvPr>
        </p:nvSpPr>
        <p:spPr/>
        <p:txBody>
          <a:bodyPr/>
          <a:lstStyle/>
          <a:p>
            <a:fld id="{EDE739B2-A335-40A3-8DBD-EE2D133B52D0}" type="datetimeFigureOut">
              <a:rPr lang="en-AU" smtClean="0"/>
              <a:t>18/08/2026</a:t>
            </a:fld>
            <a:endParaRPr lang="en-AU"/>
          </a:p>
        </p:txBody>
      </p:sp>
      <p:sp>
        <p:nvSpPr>
          <p:cNvPr id="5" name="Footer Placeholder 4">
            <a:extLst>
              <a:ext uri="{FF2B5EF4-FFF2-40B4-BE49-F238E27FC236}">
                <a16:creationId xmlns:a16="http://schemas.microsoft.com/office/drawing/2014/main" id="{917C682E-8754-5ED0-DD95-4AD0A62EA7B8}"/>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C70B9AE8-6F7B-3868-4FDA-869A4BC47BFE}"/>
              </a:ext>
            </a:extLst>
          </p:cNvPr>
          <p:cNvSpPr>
            <a:spLocks noGrp="1"/>
          </p:cNvSpPr>
          <p:nvPr>
            <p:ph type="sldNum" sz="quarter" idx="12"/>
          </p:nvPr>
        </p:nvSpPr>
        <p:spPr/>
        <p:txBody>
          <a:bodyPr/>
          <a:lstStyle/>
          <a:p>
            <a:fld id="{D79BC95F-0DE1-48AF-8225-833C71A13F1A}" type="slidenum">
              <a:rPr lang="en-AU" smtClean="0"/>
              <a:t>‹#›</a:t>
            </a:fld>
            <a:endParaRPr lang="en-AU"/>
          </a:p>
        </p:txBody>
      </p:sp>
    </p:spTree>
    <p:extLst>
      <p:ext uri="{BB962C8B-B14F-4D97-AF65-F5344CB8AC3E}">
        <p14:creationId xmlns:p14="http://schemas.microsoft.com/office/powerpoint/2010/main" val="29234051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773B4-A68B-0FEE-5B26-2ED1E83CEA4E}"/>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94BCBA92-70B8-CE9D-FE7A-E069CA0D3E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28CBA03-B2C2-518F-CFDC-5D86BB35C9FC}"/>
              </a:ext>
            </a:extLst>
          </p:cNvPr>
          <p:cNvSpPr>
            <a:spLocks noGrp="1"/>
          </p:cNvSpPr>
          <p:nvPr>
            <p:ph type="dt" sz="half" idx="10"/>
          </p:nvPr>
        </p:nvSpPr>
        <p:spPr/>
        <p:txBody>
          <a:bodyPr/>
          <a:lstStyle/>
          <a:p>
            <a:fld id="{EDE739B2-A335-40A3-8DBD-EE2D133B52D0}" type="datetimeFigureOut">
              <a:rPr lang="en-AU" smtClean="0"/>
              <a:t>18/08/2026</a:t>
            </a:fld>
            <a:endParaRPr lang="en-AU"/>
          </a:p>
        </p:txBody>
      </p:sp>
      <p:sp>
        <p:nvSpPr>
          <p:cNvPr id="5" name="Footer Placeholder 4">
            <a:extLst>
              <a:ext uri="{FF2B5EF4-FFF2-40B4-BE49-F238E27FC236}">
                <a16:creationId xmlns:a16="http://schemas.microsoft.com/office/drawing/2014/main" id="{A205B970-14AB-8200-26B4-B710B971B60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DE8F8B5B-DB80-D5C9-B68A-974D74B8FA96}"/>
              </a:ext>
            </a:extLst>
          </p:cNvPr>
          <p:cNvSpPr>
            <a:spLocks noGrp="1"/>
          </p:cNvSpPr>
          <p:nvPr>
            <p:ph type="sldNum" sz="quarter" idx="12"/>
          </p:nvPr>
        </p:nvSpPr>
        <p:spPr/>
        <p:txBody>
          <a:bodyPr/>
          <a:lstStyle/>
          <a:p>
            <a:fld id="{D79BC95F-0DE1-48AF-8225-833C71A13F1A}" type="slidenum">
              <a:rPr lang="en-AU" smtClean="0"/>
              <a:t>‹#›</a:t>
            </a:fld>
            <a:endParaRPr lang="en-AU"/>
          </a:p>
        </p:txBody>
      </p:sp>
    </p:spTree>
    <p:extLst>
      <p:ext uri="{BB962C8B-B14F-4D97-AF65-F5344CB8AC3E}">
        <p14:creationId xmlns:p14="http://schemas.microsoft.com/office/powerpoint/2010/main" val="1572591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44E31F-8F86-8CCC-AD59-0D3CA3356DE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D68B7752-14F1-A4AA-4025-72050989862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CF679CF-2A88-51A4-1764-E95C8DB1EFA4}"/>
              </a:ext>
            </a:extLst>
          </p:cNvPr>
          <p:cNvSpPr>
            <a:spLocks noGrp="1"/>
          </p:cNvSpPr>
          <p:nvPr>
            <p:ph type="dt" sz="half" idx="10"/>
          </p:nvPr>
        </p:nvSpPr>
        <p:spPr/>
        <p:txBody>
          <a:bodyPr/>
          <a:lstStyle/>
          <a:p>
            <a:fld id="{EDE739B2-A335-40A3-8DBD-EE2D133B52D0}" type="datetimeFigureOut">
              <a:rPr lang="en-AU" smtClean="0"/>
              <a:t>18/08/2026</a:t>
            </a:fld>
            <a:endParaRPr lang="en-AU"/>
          </a:p>
        </p:txBody>
      </p:sp>
      <p:sp>
        <p:nvSpPr>
          <p:cNvPr id="5" name="Footer Placeholder 4">
            <a:extLst>
              <a:ext uri="{FF2B5EF4-FFF2-40B4-BE49-F238E27FC236}">
                <a16:creationId xmlns:a16="http://schemas.microsoft.com/office/drawing/2014/main" id="{9351767A-CCE4-60ED-B9F6-5E9F77178588}"/>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7B359C8-7DC3-F005-4C82-5C170B733F8F}"/>
              </a:ext>
            </a:extLst>
          </p:cNvPr>
          <p:cNvSpPr>
            <a:spLocks noGrp="1"/>
          </p:cNvSpPr>
          <p:nvPr>
            <p:ph type="sldNum" sz="quarter" idx="12"/>
          </p:nvPr>
        </p:nvSpPr>
        <p:spPr/>
        <p:txBody>
          <a:bodyPr/>
          <a:lstStyle/>
          <a:p>
            <a:fld id="{D79BC95F-0DE1-48AF-8225-833C71A13F1A}" type="slidenum">
              <a:rPr lang="en-AU" smtClean="0"/>
              <a:t>‹#›</a:t>
            </a:fld>
            <a:endParaRPr lang="en-AU"/>
          </a:p>
        </p:txBody>
      </p:sp>
    </p:spTree>
    <p:extLst>
      <p:ext uri="{BB962C8B-B14F-4D97-AF65-F5344CB8AC3E}">
        <p14:creationId xmlns:p14="http://schemas.microsoft.com/office/powerpoint/2010/main" val="26264080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FFB383-E49C-310D-4DEF-E9F6C523607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B82609CB-CF08-F091-AB84-FA42811DA3F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2414E7FD-37D6-85DC-6CFB-4D9CDA47EC8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ECBE258C-0E05-C318-ABB8-6414C08CDADD}"/>
              </a:ext>
            </a:extLst>
          </p:cNvPr>
          <p:cNvSpPr>
            <a:spLocks noGrp="1"/>
          </p:cNvSpPr>
          <p:nvPr>
            <p:ph type="dt" sz="half" idx="10"/>
          </p:nvPr>
        </p:nvSpPr>
        <p:spPr/>
        <p:txBody>
          <a:bodyPr/>
          <a:lstStyle/>
          <a:p>
            <a:fld id="{EDE739B2-A335-40A3-8DBD-EE2D133B52D0}" type="datetimeFigureOut">
              <a:rPr lang="en-AU" smtClean="0"/>
              <a:t>18/08/2026</a:t>
            </a:fld>
            <a:endParaRPr lang="en-AU"/>
          </a:p>
        </p:txBody>
      </p:sp>
      <p:sp>
        <p:nvSpPr>
          <p:cNvPr id="6" name="Footer Placeholder 5">
            <a:extLst>
              <a:ext uri="{FF2B5EF4-FFF2-40B4-BE49-F238E27FC236}">
                <a16:creationId xmlns:a16="http://schemas.microsoft.com/office/drawing/2014/main" id="{046A1A24-4507-4ABF-624F-F8C2DCF34827}"/>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86F96A37-50F8-E525-7BAC-20EA3B32F52A}"/>
              </a:ext>
            </a:extLst>
          </p:cNvPr>
          <p:cNvSpPr>
            <a:spLocks noGrp="1"/>
          </p:cNvSpPr>
          <p:nvPr>
            <p:ph type="sldNum" sz="quarter" idx="12"/>
          </p:nvPr>
        </p:nvSpPr>
        <p:spPr/>
        <p:txBody>
          <a:bodyPr/>
          <a:lstStyle/>
          <a:p>
            <a:fld id="{D79BC95F-0DE1-48AF-8225-833C71A13F1A}" type="slidenum">
              <a:rPr lang="en-AU" smtClean="0"/>
              <a:t>‹#›</a:t>
            </a:fld>
            <a:endParaRPr lang="en-AU"/>
          </a:p>
        </p:txBody>
      </p:sp>
    </p:spTree>
    <p:extLst>
      <p:ext uri="{BB962C8B-B14F-4D97-AF65-F5344CB8AC3E}">
        <p14:creationId xmlns:p14="http://schemas.microsoft.com/office/powerpoint/2010/main" val="2233654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B2833E-2F64-6214-36C7-685092F87171}"/>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4AF38F53-0455-0EC2-6A3D-72ED1A00AE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FC9F860-2CDD-0FAF-7FF7-C9A8675D6C2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6A5540C4-939B-3641-F653-B4518FAF8E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9F58878-326C-1E57-80DD-04BFF7049B1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E445F4B3-724B-C5CE-1069-1742E92D921C}"/>
              </a:ext>
            </a:extLst>
          </p:cNvPr>
          <p:cNvSpPr>
            <a:spLocks noGrp="1"/>
          </p:cNvSpPr>
          <p:nvPr>
            <p:ph type="dt" sz="half" idx="10"/>
          </p:nvPr>
        </p:nvSpPr>
        <p:spPr/>
        <p:txBody>
          <a:bodyPr/>
          <a:lstStyle/>
          <a:p>
            <a:fld id="{EDE739B2-A335-40A3-8DBD-EE2D133B52D0}" type="datetimeFigureOut">
              <a:rPr lang="en-AU" smtClean="0"/>
              <a:t>18/08/2026</a:t>
            </a:fld>
            <a:endParaRPr lang="en-AU"/>
          </a:p>
        </p:txBody>
      </p:sp>
      <p:sp>
        <p:nvSpPr>
          <p:cNvPr id="8" name="Footer Placeholder 7">
            <a:extLst>
              <a:ext uri="{FF2B5EF4-FFF2-40B4-BE49-F238E27FC236}">
                <a16:creationId xmlns:a16="http://schemas.microsoft.com/office/drawing/2014/main" id="{47B07808-3A71-17AB-4FBD-F214C6CC67AF}"/>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2B448957-5549-493F-7891-27C5F9BD4E13}"/>
              </a:ext>
            </a:extLst>
          </p:cNvPr>
          <p:cNvSpPr>
            <a:spLocks noGrp="1"/>
          </p:cNvSpPr>
          <p:nvPr>
            <p:ph type="sldNum" sz="quarter" idx="12"/>
          </p:nvPr>
        </p:nvSpPr>
        <p:spPr/>
        <p:txBody>
          <a:bodyPr/>
          <a:lstStyle/>
          <a:p>
            <a:fld id="{D79BC95F-0DE1-48AF-8225-833C71A13F1A}" type="slidenum">
              <a:rPr lang="en-AU" smtClean="0"/>
              <a:t>‹#›</a:t>
            </a:fld>
            <a:endParaRPr lang="en-AU"/>
          </a:p>
        </p:txBody>
      </p:sp>
    </p:spTree>
    <p:extLst>
      <p:ext uri="{BB962C8B-B14F-4D97-AF65-F5344CB8AC3E}">
        <p14:creationId xmlns:p14="http://schemas.microsoft.com/office/powerpoint/2010/main" val="1171018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27F6F-01BC-F9FC-9E3C-5787429A177A}"/>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F6CD84D0-1EAA-6075-488A-F1B38B59331E}"/>
              </a:ext>
            </a:extLst>
          </p:cNvPr>
          <p:cNvSpPr>
            <a:spLocks noGrp="1"/>
          </p:cNvSpPr>
          <p:nvPr>
            <p:ph type="dt" sz="half" idx="10"/>
          </p:nvPr>
        </p:nvSpPr>
        <p:spPr/>
        <p:txBody>
          <a:bodyPr/>
          <a:lstStyle/>
          <a:p>
            <a:fld id="{EDE739B2-A335-40A3-8DBD-EE2D133B52D0}" type="datetimeFigureOut">
              <a:rPr lang="en-AU" smtClean="0"/>
              <a:t>18/08/2026</a:t>
            </a:fld>
            <a:endParaRPr lang="en-AU"/>
          </a:p>
        </p:txBody>
      </p:sp>
      <p:sp>
        <p:nvSpPr>
          <p:cNvPr id="4" name="Footer Placeholder 3">
            <a:extLst>
              <a:ext uri="{FF2B5EF4-FFF2-40B4-BE49-F238E27FC236}">
                <a16:creationId xmlns:a16="http://schemas.microsoft.com/office/drawing/2014/main" id="{F61CDD61-34B8-4328-C687-B6F521067834}"/>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E0828617-C97C-1C27-AA0D-3D4A5280DCB6}"/>
              </a:ext>
            </a:extLst>
          </p:cNvPr>
          <p:cNvSpPr>
            <a:spLocks noGrp="1"/>
          </p:cNvSpPr>
          <p:nvPr>
            <p:ph type="sldNum" sz="quarter" idx="12"/>
          </p:nvPr>
        </p:nvSpPr>
        <p:spPr/>
        <p:txBody>
          <a:bodyPr/>
          <a:lstStyle/>
          <a:p>
            <a:fld id="{D79BC95F-0DE1-48AF-8225-833C71A13F1A}" type="slidenum">
              <a:rPr lang="en-AU" smtClean="0"/>
              <a:t>‹#›</a:t>
            </a:fld>
            <a:endParaRPr lang="en-AU"/>
          </a:p>
        </p:txBody>
      </p:sp>
    </p:spTree>
    <p:extLst>
      <p:ext uri="{BB962C8B-B14F-4D97-AF65-F5344CB8AC3E}">
        <p14:creationId xmlns:p14="http://schemas.microsoft.com/office/powerpoint/2010/main" val="19022617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894EC0-65E4-0257-3F39-F5A4E2D2458C}"/>
              </a:ext>
            </a:extLst>
          </p:cNvPr>
          <p:cNvSpPr>
            <a:spLocks noGrp="1"/>
          </p:cNvSpPr>
          <p:nvPr>
            <p:ph type="dt" sz="half" idx="10"/>
          </p:nvPr>
        </p:nvSpPr>
        <p:spPr/>
        <p:txBody>
          <a:bodyPr/>
          <a:lstStyle/>
          <a:p>
            <a:fld id="{EDE739B2-A335-40A3-8DBD-EE2D133B52D0}" type="datetimeFigureOut">
              <a:rPr lang="en-AU" smtClean="0"/>
              <a:t>18/08/2026</a:t>
            </a:fld>
            <a:endParaRPr lang="en-AU"/>
          </a:p>
        </p:txBody>
      </p:sp>
      <p:sp>
        <p:nvSpPr>
          <p:cNvPr id="3" name="Footer Placeholder 2">
            <a:extLst>
              <a:ext uri="{FF2B5EF4-FFF2-40B4-BE49-F238E27FC236}">
                <a16:creationId xmlns:a16="http://schemas.microsoft.com/office/drawing/2014/main" id="{72CE06A3-0F77-BF2B-303A-A0D7829E70A8}"/>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DC00AFB1-FCB6-6518-3803-E7D75D7333B0}"/>
              </a:ext>
            </a:extLst>
          </p:cNvPr>
          <p:cNvSpPr>
            <a:spLocks noGrp="1"/>
          </p:cNvSpPr>
          <p:nvPr>
            <p:ph type="sldNum" sz="quarter" idx="12"/>
          </p:nvPr>
        </p:nvSpPr>
        <p:spPr/>
        <p:txBody>
          <a:bodyPr/>
          <a:lstStyle/>
          <a:p>
            <a:fld id="{D79BC95F-0DE1-48AF-8225-833C71A13F1A}" type="slidenum">
              <a:rPr lang="en-AU" smtClean="0"/>
              <a:t>‹#›</a:t>
            </a:fld>
            <a:endParaRPr lang="en-AU"/>
          </a:p>
        </p:txBody>
      </p:sp>
    </p:spTree>
    <p:extLst>
      <p:ext uri="{BB962C8B-B14F-4D97-AF65-F5344CB8AC3E}">
        <p14:creationId xmlns:p14="http://schemas.microsoft.com/office/powerpoint/2010/main" val="37962962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C70CF-5CD8-0F0D-DAF4-F05C37FE61E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CFC56503-3EB9-D717-73C2-E17B64A88B4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94F6DF2E-C4EC-CE9D-79AA-B60B035B5B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B790A90-61C6-DCCC-AE0A-63B3D5E09F0C}"/>
              </a:ext>
            </a:extLst>
          </p:cNvPr>
          <p:cNvSpPr>
            <a:spLocks noGrp="1"/>
          </p:cNvSpPr>
          <p:nvPr>
            <p:ph type="dt" sz="half" idx="10"/>
          </p:nvPr>
        </p:nvSpPr>
        <p:spPr/>
        <p:txBody>
          <a:bodyPr/>
          <a:lstStyle/>
          <a:p>
            <a:fld id="{EDE739B2-A335-40A3-8DBD-EE2D133B52D0}" type="datetimeFigureOut">
              <a:rPr lang="en-AU" smtClean="0"/>
              <a:t>18/08/2026</a:t>
            </a:fld>
            <a:endParaRPr lang="en-AU"/>
          </a:p>
        </p:txBody>
      </p:sp>
      <p:sp>
        <p:nvSpPr>
          <p:cNvPr id="6" name="Footer Placeholder 5">
            <a:extLst>
              <a:ext uri="{FF2B5EF4-FFF2-40B4-BE49-F238E27FC236}">
                <a16:creationId xmlns:a16="http://schemas.microsoft.com/office/drawing/2014/main" id="{55369DB6-E041-B698-4204-C7F447985190}"/>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98497BFC-7D60-4C93-5939-D02C7EA0C234}"/>
              </a:ext>
            </a:extLst>
          </p:cNvPr>
          <p:cNvSpPr>
            <a:spLocks noGrp="1"/>
          </p:cNvSpPr>
          <p:nvPr>
            <p:ph type="sldNum" sz="quarter" idx="12"/>
          </p:nvPr>
        </p:nvSpPr>
        <p:spPr/>
        <p:txBody>
          <a:bodyPr/>
          <a:lstStyle/>
          <a:p>
            <a:fld id="{D79BC95F-0DE1-48AF-8225-833C71A13F1A}" type="slidenum">
              <a:rPr lang="en-AU" smtClean="0"/>
              <a:t>‹#›</a:t>
            </a:fld>
            <a:endParaRPr lang="en-AU"/>
          </a:p>
        </p:txBody>
      </p:sp>
    </p:spTree>
    <p:extLst>
      <p:ext uri="{BB962C8B-B14F-4D97-AF65-F5344CB8AC3E}">
        <p14:creationId xmlns:p14="http://schemas.microsoft.com/office/powerpoint/2010/main" val="34624645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7CB88-9DBB-3062-2AB2-0B4858270D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665F1EE4-F9EC-37B9-67F1-9BD31E06B8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CC3A5540-E623-A92F-B40D-3EED6CDEC2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FACE81-F2A1-C462-41C6-81EC8F1017DA}"/>
              </a:ext>
            </a:extLst>
          </p:cNvPr>
          <p:cNvSpPr>
            <a:spLocks noGrp="1"/>
          </p:cNvSpPr>
          <p:nvPr>
            <p:ph type="dt" sz="half" idx="10"/>
          </p:nvPr>
        </p:nvSpPr>
        <p:spPr/>
        <p:txBody>
          <a:bodyPr/>
          <a:lstStyle/>
          <a:p>
            <a:fld id="{EDE739B2-A335-40A3-8DBD-EE2D133B52D0}" type="datetimeFigureOut">
              <a:rPr lang="en-AU" smtClean="0"/>
              <a:t>18/08/2026</a:t>
            </a:fld>
            <a:endParaRPr lang="en-AU"/>
          </a:p>
        </p:txBody>
      </p:sp>
      <p:sp>
        <p:nvSpPr>
          <p:cNvPr id="6" name="Footer Placeholder 5">
            <a:extLst>
              <a:ext uri="{FF2B5EF4-FFF2-40B4-BE49-F238E27FC236}">
                <a16:creationId xmlns:a16="http://schemas.microsoft.com/office/drawing/2014/main" id="{D4339805-2968-E1F2-AF0C-7EEE22EF37DB}"/>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2704E865-740F-50EC-BBD4-91FF7E05AB3A}"/>
              </a:ext>
            </a:extLst>
          </p:cNvPr>
          <p:cNvSpPr>
            <a:spLocks noGrp="1"/>
          </p:cNvSpPr>
          <p:nvPr>
            <p:ph type="sldNum" sz="quarter" idx="12"/>
          </p:nvPr>
        </p:nvSpPr>
        <p:spPr/>
        <p:txBody>
          <a:bodyPr/>
          <a:lstStyle/>
          <a:p>
            <a:fld id="{D79BC95F-0DE1-48AF-8225-833C71A13F1A}" type="slidenum">
              <a:rPr lang="en-AU" smtClean="0"/>
              <a:t>‹#›</a:t>
            </a:fld>
            <a:endParaRPr lang="en-AU"/>
          </a:p>
        </p:txBody>
      </p:sp>
    </p:spTree>
    <p:extLst>
      <p:ext uri="{BB962C8B-B14F-4D97-AF65-F5344CB8AC3E}">
        <p14:creationId xmlns:p14="http://schemas.microsoft.com/office/powerpoint/2010/main" val="23768648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4979DA0-84CF-8C26-C488-014B4BE36A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F3BDFFC3-A8BB-44D4-1789-8E17659911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C81FF01-74C8-BC02-0954-77D26EE5CA9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DE739B2-A335-40A3-8DBD-EE2D133B52D0}" type="datetimeFigureOut">
              <a:rPr lang="en-AU" smtClean="0"/>
              <a:t>18/08/2026</a:t>
            </a:fld>
            <a:endParaRPr lang="en-AU"/>
          </a:p>
        </p:txBody>
      </p:sp>
      <p:sp>
        <p:nvSpPr>
          <p:cNvPr id="5" name="Footer Placeholder 4">
            <a:extLst>
              <a:ext uri="{FF2B5EF4-FFF2-40B4-BE49-F238E27FC236}">
                <a16:creationId xmlns:a16="http://schemas.microsoft.com/office/drawing/2014/main" id="{D30F1E46-1447-49D1-4782-E826AC08B97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U"/>
          </a:p>
        </p:txBody>
      </p:sp>
      <p:sp>
        <p:nvSpPr>
          <p:cNvPr id="6" name="Slide Number Placeholder 5">
            <a:extLst>
              <a:ext uri="{FF2B5EF4-FFF2-40B4-BE49-F238E27FC236}">
                <a16:creationId xmlns:a16="http://schemas.microsoft.com/office/drawing/2014/main" id="{2649C811-5531-C94C-DFD2-F4CE7F64BA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79BC95F-0DE1-48AF-8225-833C71A13F1A}" type="slidenum">
              <a:rPr lang="en-AU" smtClean="0"/>
              <a:t>‹#›</a:t>
            </a:fld>
            <a:endParaRPr lang="en-AU"/>
          </a:p>
        </p:txBody>
      </p:sp>
    </p:spTree>
    <p:extLst>
      <p:ext uri="{BB962C8B-B14F-4D97-AF65-F5344CB8AC3E}">
        <p14:creationId xmlns:p14="http://schemas.microsoft.com/office/powerpoint/2010/main" val="2888255272"/>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mindframe.org.au/guidelines#Our-words-matter"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13yarn.org.au/" TargetMode="External"/><Relationship Id="rId2" Type="http://schemas.openxmlformats.org/officeDocument/2006/relationships/hyperlink" Target="http://www.lifeline.org.au/" TargetMode="External"/><Relationship Id="rId1" Type="http://schemas.openxmlformats.org/officeDocument/2006/relationships/slideLayout" Target="../slideLayouts/slideLayout2.xml"/><Relationship Id="rId6" Type="http://schemas.openxmlformats.org/officeDocument/2006/relationships/hyperlink" Target="https://www.suicidecallbackservice.org.au/phone-and-online-counselling/" TargetMode="External"/><Relationship Id="rId5" Type="http://schemas.openxmlformats.org/officeDocument/2006/relationships/hyperlink" Target="http://www.qlife.org.au/" TargetMode="External"/><Relationship Id="rId4" Type="http://schemas.openxmlformats.org/officeDocument/2006/relationships/hyperlink" Target="http://www.kidshelpline.com.au/"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D41BD5A-1953-D854-23DF-30D318CB8488}"/>
              </a:ext>
            </a:extLst>
          </p:cNvPr>
          <p:cNvSpPr>
            <a:spLocks noGrp="1"/>
          </p:cNvSpPr>
          <p:nvPr>
            <p:ph type="ctrTitle"/>
          </p:nvPr>
        </p:nvSpPr>
        <p:spPr>
          <a:xfrm>
            <a:off x="649852" y="2691250"/>
            <a:ext cx="10970222" cy="631357"/>
          </a:xfrm>
        </p:spPr>
        <p:txBody>
          <a:bodyPr>
            <a:normAutofit fontScale="90000"/>
          </a:bodyPr>
          <a:lstStyle/>
          <a:p>
            <a:pPr algn="l"/>
            <a:r>
              <a:rPr lang="en-US" b="1" dirty="0">
                <a:solidFill>
                  <a:schemeClr val="bg1"/>
                </a:solidFill>
              </a:rPr>
              <a:t>Postvention Protocol</a:t>
            </a:r>
          </a:p>
        </p:txBody>
      </p:sp>
      <p:sp>
        <p:nvSpPr>
          <p:cNvPr id="10" name="Subtitle 2">
            <a:extLst>
              <a:ext uri="{FF2B5EF4-FFF2-40B4-BE49-F238E27FC236}">
                <a16:creationId xmlns:a16="http://schemas.microsoft.com/office/drawing/2014/main" id="{3E87CA4B-A7A3-F902-585B-594337677B9A}"/>
              </a:ext>
            </a:extLst>
          </p:cNvPr>
          <p:cNvSpPr>
            <a:spLocks noGrp="1"/>
          </p:cNvSpPr>
          <p:nvPr>
            <p:ph type="subTitle" idx="1"/>
          </p:nvPr>
        </p:nvSpPr>
        <p:spPr>
          <a:xfrm>
            <a:off x="649852" y="3514111"/>
            <a:ext cx="10970220" cy="1270290"/>
          </a:xfrm>
        </p:spPr>
        <p:txBody>
          <a:bodyPr/>
          <a:lstStyle/>
          <a:p>
            <a:pPr algn="l"/>
            <a:r>
              <a:rPr lang="en-US" b="1" dirty="0">
                <a:solidFill>
                  <a:schemeClr val="bg1"/>
                </a:solidFill>
              </a:rPr>
              <a:t>Workshop tool to develop a Postvention Protocol for </a:t>
            </a:r>
            <a:r>
              <a:rPr lang="en-US" b="1" dirty="0">
                <a:solidFill>
                  <a:schemeClr val="bg1"/>
                </a:solidFill>
                <a:highlight>
                  <a:srgbClr val="FFFF00"/>
                </a:highlight>
              </a:rPr>
              <a:t>[region]</a:t>
            </a:r>
          </a:p>
        </p:txBody>
      </p:sp>
      <p:sp>
        <p:nvSpPr>
          <p:cNvPr id="11" name="Text Placeholder 4">
            <a:extLst>
              <a:ext uri="{FF2B5EF4-FFF2-40B4-BE49-F238E27FC236}">
                <a16:creationId xmlns:a16="http://schemas.microsoft.com/office/drawing/2014/main" id="{CEB7B632-48AD-634B-D420-2132AEE50447}"/>
              </a:ext>
            </a:extLst>
          </p:cNvPr>
          <p:cNvSpPr txBox="1">
            <a:spLocks/>
          </p:cNvSpPr>
          <p:nvPr/>
        </p:nvSpPr>
        <p:spPr>
          <a:xfrm>
            <a:off x="662813" y="5051221"/>
            <a:ext cx="5785687" cy="470924"/>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2400" b="1" dirty="0">
                <a:solidFill>
                  <a:schemeClr val="bg1"/>
                </a:solidFill>
              </a:rPr>
              <a:t>Presenter name/s</a:t>
            </a:r>
          </a:p>
        </p:txBody>
      </p:sp>
      <p:sp>
        <p:nvSpPr>
          <p:cNvPr id="12" name="Text Placeholder 5">
            <a:extLst>
              <a:ext uri="{FF2B5EF4-FFF2-40B4-BE49-F238E27FC236}">
                <a16:creationId xmlns:a16="http://schemas.microsoft.com/office/drawing/2014/main" id="{90C3F9CC-5282-AD44-85F3-6A8EA2D5A77A}"/>
              </a:ext>
            </a:extLst>
          </p:cNvPr>
          <p:cNvSpPr txBox="1">
            <a:spLocks/>
          </p:cNvSpPr>
          <p:nvPr/>
        </p:nvSpPr>
        <p:spPr>
          <a:xfrm>
            <a:off x="662813" y="5526156"/>
            <a:ext cx="5785687" cy="7904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solidFill>
                  <a:schemeClr val="bg1"/>
                </a:solidFill>
              </a:rPr>
              <a:t>Position title/s</a:t>
            </a:r>
          </a:p>
        </p:txBody>
      </p:sp>
      <p:sp>
        <p:nvSpPr>
          <p:cNvPr id="13" name="Text Placeholder 6">
            <a:extLst>
              <a:ext uri="{FF2B5EF4-FFF2-40B4-BE49-F238E27FC236}">
                <a16:creationId xmlns:a16="http://schemas.microsoft.com/office/drawing/2014/main" id="{EA8D5F87-9501-1CA7-26B4-E620C461B87C}"/>
              </a:ext>
            </a:extLst>
          </p:cNvPr>
          <p:cNvSpPr txBox="1">
            <a:spLocks/>
          </p:cNvSpPr>
          <p:nvPr/>
        </p:nvSpPr>
        <p:spPr>
          <a:xfrm>
            <a:off x="9081391" y="5522146"/>
            <a:ext cx="2538681" cy="7944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solidFill>
                  <a:schemeClr val="bg1"/>
                </a:solidFill>
              </a:rPr>
              <a:t>Date</a:t>
            </a:r>
            <a:r>
              <a:rPr lang="en-US" dirty="0">
                <a:solidFill>
                  <a:schemeClr val="bg1"/>
                </a:solidFill>
              </a:rPr>
              <a:t> </a:t>
            </a:r>
          </a:p>
        </p:txBody>
      </p:sp>
    </p:spTree>
    <p:extLst>
      <p:ext uri="{BB962C8B-B14F-4D97-AF65-F5344CB8AC3E}">
        <p14:creationId xmlns:p14="http://schemas.microsoft.com/office/powerpoint/2010/main" val="889908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0200804-5F92-57D3-56D8-9C4FFAEC2D31}"/>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DAD48C6-7D31-F32E-3E1B-59369F371C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15591D4-32A1-E8F8-E464-B576C534C9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93F3AAF-B59C-36AE-193A-62BB5004D4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E55B950-D442-D432-87AF-7B4ED22472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16DAE6B-87DA-57DB-C862-3EA8E5EF5F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23C1C81-A383-76DE-7F50-A6D2518E07F2}"/>
              </a:ext>
            </a:extLst>
          </p:cNvPr>
          <p:cNvSpPr>
            <a:spLocks noGrp="1"/>
          </p:cNvSpPr>
          <p:nvPr>
            <p:ph type="title"/>
          </p:nvPr>
        </p:nvSpPr>
        <p:spPr>
          <a:xfrm>
            <a:off x="914399" y="278535"/>
            <a:ext cx="9895951" cy="1033669"/>
          </a:xfrm>
        </p:spPr>
        <p:txBody>
          <a:bodyPr>
            <a:normAutofit/>
          </a:bodyPr>
          <a:lstStyle/>
          <a:p>
            <a:r>
              <a:rPr lang="en-AU" sz="4000" dirty="0">
                <a:solidFill>
                  <a:schemeClr val="bg1"/>
                </a:solidFill>
              </a:rPr>
              <a:t>Introduction of the postvention protocol</a:t>
            </a:r>
          </a:p>
        </p:txBody>
      </p:sp>
      <p:sp>
        <p:nvSpPr>
          <p:cNvPr id="5" name="TextBox 4">
            <a:extLst>
              <a:ext uri="{FF2B5EF4-FFF2-40B4-BE49-F238E27FC236}">
                <a16:creationId xmlns:a16="http://schemas.microsoft.com/office/drawing/2014/main" id="{3737A2E6-3E1B-6C29-8992-4BCE541EEA5A}"/>
              </a:ext>
            </a:extLst>
          </p:cNvPr>
          <p:cNvSpPr txBox="1"/>
          <p:nvPr/>
        </p:nvSpPr>
        <p:spPr>
          <a:xfrm>
            <a:off x="914399" y="2366278"/>
            <a:ext cx="10424161" cy="1479123"/>
          </a:xfrm>
          <a:prstGeom prst="rect">
            <a:avLst/>
          </a:prstGeom>
          <a:noFill/>
        </p:spPr>
        <p:txBody>
          <a:bodyPr wrap="square">
            <a:spAutoFit/>
          </a:bodyPr>
          <a:lstStyle/>
          <a:p>
            <a:pPr algn="ctr">
              <a:lnSpc>
                <a:spcPct val="90000"/>
              </a:lnSpc>
              <a:spcBef>
                <a:spcPts val="1000"/>
              </a:spcBef>
              <a:spcAft>
                <a:spcPts val="1200"/>
              </a:spcAft>
            </a:pPr>
            <a:r>
              <a:rPr lang="en-AU" sz="2000" dirty="0">
                <a:cs typeface="Times New Roman" panose="02020603050405020304" pitchFamily="18" charset="0"/>
              </a:rPr>
              <a:t>We would like to extend our sincere appreciation to the many stakeholders who, despite the absence of dedicated resources, continue to support postvention and suicide prevention initiatives within their communities. Their ongoing commitment plays a crucial role in fostering a compassionate, informed and proactive response to suicide, ensuring no individual faces the aftermath alone. </a:t>
            </a:r>
          </a:p>
        </p:txBody>
      </p:sp>
    </p:spTree>
    <p:extLst>
      <p:ext uri="{BB962C8B-B14F-4D97-AF65-F5344CB8AC3E}">
        <p14:creationId xmlns:p14="http://schemas.microsoft.com/office/powerpoint/2010/main" val="1950155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1FDCDCC-8505-B2F7-2DA7-2C71C8873EAE}"/>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1B6AA59-A1E6-44AF-3F90-E83D2121D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85C9AFE-C5CC-342E-2670-6BB07472CD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5C09D07-23B9-4B8D-6CE8-BCCDC4C041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B613900-6189-1D9F-AA4B-988D88FE5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582006B-26DB-210C-3FA7-7EA98C15F7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BE2AC2F-586D-B36B-1DEA-298F262A9B84}"/>
              </a:ext>
            </a:extLst>
          </p:cNvPr>
          <p:cNvSpPr>
            <a:spLocks noGrp="1"/>
          </p:cNvSpPr>
          <p:nvPr>
            <p:ph type="title"/>
          </p:nvPr>
        </p:nvSpPr>
        <p:spPr>
          <a:xfrm>
            <a:off x="914399" y="278535"/>
            <a:ext cx="10607041" cy="1033669"/>
          </a:xfrm>
        </p:spPr>
        <p:txBody>
          <a:bodyPr>
            <a:normAutofit/>
          </a:bodyPr>
          <a:lstStyle/>
          <a:p>
            <a:r>
              <a:rPr lang="en-AU" sz="4000" dirty="0">
                <a:solidFill>
                  <a:schemeClr val="bg1"/>
                </a:solidFill>
              </a:rPr>
              <a:t>Introduction of the postvention protocol framework</a:t>
            </a:r>
          </a:p>
        </p:txBody>
      </p:sp>
      <p:sp>
        <p:nvSpPr>
          <p:cNvPr id="5" name="TextBox 4">
            <a:extLst>
              <a:ext uri="{FF2B5EF4-FFF2-40B4-BE49-F238E27FC236}">
                <a16:creationId xmlns:a16="http://schemas.microsoft.com/office/drawing/2014/main" id="{BA62091E-64F5-7380-A32C-9C9EC7683B7C}"/>
              </a:ext>
            </a:extLst>
          </p:cNvPr>
          <p:cNvSpPr txBox="1"/>
          <p:nvPr/>
        </p:nvSpPr>
        <p:spPr>
          <a:xfrm>
            <a:off x="914399" y="2366278"/>
            <a:ext cx="5181601" cy="1323439"/>
          </a:xfrm>
          <a:prstGeom prst="rect">
            <a:avLst/>
          </a:prstGeom>
          <a:noFill/>
        </p:spPr>
        <p:txBody>
          <a:bodyPr wrap="square">
            <a:spAutoFit/>
          </a:bodyPr>
          <a:lstStyle/>
          <a:p>
            <a:r>
              <a:rPr lang="en-AU" sz="2000" dirty="0"/>
              <a:t>Acknowledgment of contributors:</a:t>
            </a:r>
          </a:p>
          <a:p>
            <a:pPr marL="342900" indent="-342900">
              <a:buFont typeface="Arial" panose="020B0604020202020204" pitchFamily="34" charset="0"/>
              <a:buChar char="•"/>
            </a:pPr>
            <a:r>
              <a:rPr lang="en-AU" sz="2000" dirty="0">
                <a:highlight>
                  <a:srgbClr val="FFFF00"/>
                </a:highlight>
              </a:rPr>
              <a:t>[Organisation] </a:t>
            </a:r>
          </a:p>
          <a:p>
            <a:pPr marL="342900" indent="-342900">
              <a:buFont typeface="Arial" panose="020B0604020202020204" pitchFamily="34" charset="0"/>
              <a:buChar char="•"/>
            </a:pPr>
            <a:r>
              <a:rPr lang="en-AU" sz="2000" dirty="0">
                <a:highlight>
                  <a:srgbClr val="FFFF00"/>
                </a:highlight>
              </a:rPr>
              <a:t>[Organisation] </a:t>
            </a:r>
          </a:p>
          <a:p>
            <a:pPr marL="342900" indent="-342900">
              <a:buFont typeface="Arial" panose="020B0604020202020204" pitchFamily="34" charset="0"/>
              <a:buChar char="•"/>
            </a:pPr>
            <a:r>
              <a:rPr lang="en-AU" sz="2000" dirty="0">
                <a:highlight>
                  <a:srgbClr val="FFFF00"/>
                </a:highlight>
              </a:rPr>
              <a:t>[Organisation] </a:t>
            </a:r>
          </a:p>
        </p:txBody>
      </p:sp>
      <p:sp>
        <p:nvSpPr>
          <p:cNvPr id="3" name="TextBox 2">
            <a:extLst>
              <a:ext uri="{FF2B5EF4-FFF2-40B4-BE49-F238E27FC236}">
                <a16:creationId xmlns:a16="http://schemas.microsoft.com/office/drawing/2014/main" id="{C6D643C4-8D42-8FD0-40C0-534152BC62D2}"/>
              </a:ext>
            </a:extLst>
          </p:cNvPr>
          <p:cNvSpPr txBox="1"/>
          <p:nvPr/>
        </p:nvSpPr>
        <p:spPr>
          <a:xfrm>
            <a:off x="5888735" y="2359587"/>
            <a:ext cx="5181601" cy="1323439"/>
          </a:xfrm>
          <a:prstGeom prst="rect">
            <a:avLst/>
          </a:prstGeom>
          <a:noFill/>
        </p:spPr>
        <p:txBody>
          <a:bodyPr wrap="square">
            <a:spAutoFit/>
          </a:bodyPr>
          <a:lstStyle/>
          <a:p>
            <a:r>
              <a:rPr lang="en-AU" sz="2000" dirty="0"/>
              <a:t>Plans used in our research:</a:t>
            </a:r>
          </a:p>
          <a:p>
            <a:pPr marL="342900" indent="-342900">
              <a:buFont typeface="Arial" panose="020B0604020202020204" pitchFamily="34" charset="0"/>
              <a:buChar char="•"/>
            </a:pPr>
            <a:r>
              <a:rPr lang="en-AU" sz="2000" dirty="0">
                <a:highlight>
                  <a:srgbClr val="FFFF00"/>
                </a:highlight>
              </a:rPr>
              <a:t>[Organisation] </a:t>
            </a:r>
          </a:p>
          <a:p>
            <a:pPr marL="342900" indent="-342900">
              <a:buFont typeface="Arial" panose="020B0604020202020204" pitchFamily="34" charset="0"/>
              <a:buChar char="•"/>
            </a:pPr>
            <a:r>
              <a:rPr lang="en-AU" sz="2000" dirty="0">
                <a:highlight>
                  <a:srgbClr val="FFFF00"/>
                </a:highlight>
              </a:rPr>
              <a:t>[Organisation] </a:t>
            </a:r>
          </a:p>
          <a:p>
            <a:pPr marL="342900" indent="-342900">
              <a:buFont typeface="Arial" panose="020B0604020202020204" pitchFamily="34" charset="0"/>
              <a:buChar char="•"/>
            </a:pPr>
            <a:r>
              <a:rPr lang="en-AU" sz="2000" dirty="0">
                <a:highlight>
                  <a:srgbClr val="FFFF00"/>
                </a:highlight>
              </a:rPr>
              <a:t>[Organisation] </a:t>
            </a:r>
          </a:p>
        </p:txBody>
      </p:sp>
    </p:spTree>
    <p:extLst>
      <p:ext uri="{BB962C8B-B14F-4D97-AF65-F5344CB8AC3E}">
        <p14:creationId xmlns:p14="http://schemas.microsoft.com/office/powerpoint/2010/main" val="7065058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F2BCCEA-E5A5-C17C-3A86-AFC096EF584B}"/>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A92355C-4C16-64B4-E013-36408FA468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1E49BC4-8509-74F1-2F3D-FDC3115F41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A8BE4BC-9CC3-D363-DD74-453C2E137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A6D55F4-BD6D-4624-715B-53AC711EDA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2F34E55-68ED-FD6C-E4A5-544508E509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8F83F8-EDBA-A568-6BFC-2C883A6D5925}"/>
              </a:ext>
            </a:extLst>
          </p:cNvPr>
          <p:cNvSpPr>
            <a:spLocks noGrp="1"/>
          </p:cNvSpPr>
          <p:nvPr>
            <p:ph type="title"/>
          </p:nvPr>
        </p:nvSpPr>
        <p:spPr>
          <a:xfrm>
            <a:off x="914399" y="278535"/>
            <a:ext cx="10607041" cy="1033669"/>
          </a:xfrm>
        </p:spPr>
        <p:txBody>
          <a:bodyPr>
            <a:normAutofit/>
          </a:bodyPr>
          <a:lstStyle/>
          <a:p>
            <a:r>
              <a:rPr lang="en-AU" sz="4000" dirty="0">
                <a:solidFill>
                  <a:schemeClr val="bg1"/>
                </a:solidFill>
              </a:rPr>
              <a:t>Identification of at risk and impacted individuals</a:t>
            </a:r>
          </a:p>
        </p:txBody>
      </p:sp>
      <p:sp>
        <p:nvSpPr>
          <p:cNvPr id="5" name="TextBox 4">
            <a:extLst>
              <a:ext uri="{FF2B5EF4-FFF2-40B4-BE49-F238E27FC236}">
                <a16:creationId xmlns:a16="http://schemas.microsoft.com/office/drawing/2014/main" id="{F89D48F8-C3AD-82D6-F5F9-CA4C924D3FB5}"/>
              </a:ext>
            </a:extLst>
          </p:cNvPr>
          <p:cNvSpPr txBox="1"/>
          <p:nvPr/>
        </p:nvSpPr>
        <p:spPr>
          <a:xfrm>
            <a:off x="914399" y="1982230"/>
            <a:ext cx="5090161" cy="4401205"/>
          </a:xfrm>
          <a:prstGeom prst="rect">
            <a:avLst/>
          </a:prstGeom>
          <a:noFill/>
        </p:spPr>
        <p:txBody>
          <a:bodyPr wrap="square">
            <a:spAutoFit/>
          </a:bodyPr>
          <a:lstStyle/>
          <a:p>
            <a:r>
              <a:rPr lang="en-AU" sz="2000" b="1" dirty="0"/>
              <a:t>Geographic proximity</a:t>
            </a:r>
          </a:p>
          <a:p>
            <a:pPr marL="342900" indent="-342900">
              <a:buFont typeface="Arial" panose="020B0604020202020204" pitchFamily="34" charset="0"/>
              <a:buChar char="•"/>
            </a:pPr>
            <a:r>
              <a:rPr lang="en-AU" sz="2000" dirty="0"/>
              <a:t>Refers to people living in the same geographic area.</a:t>
            </a:r>
          </a:p>
          <a:p>
            <a:endParaRPr lang="en-AU" sz="2000" dirty="0"/>
          </a:p>
          <a:p>
            <a:r>
              <a:rPr lang="en-AU" sz="2000" b="1" dirty="0"/>
              <a:t>Social proximity</a:t>
            </a:r>
          </a:p>
          <a:p>
            <a:pPr marL="342900" indent="-342900">
              <a:buFont typeface="Arial" panose="020B0604020202020204" pitchFamily="34" charset="0"/>
              <a:buChar char="•"/>
            </a:pPr>
            <a:r>
              <a:rPr lang="en-AU" sz="2000" dirty="0"/>
              <a:t>Refers to the relationship with person who has passed i.e. family, relative, close friend, work colleague, acquaintance etc.</a:t>
            </a:r>
          </a:p>
          <a:p>
            <a:pPr marL="342900" indent="-342900">
              <a:buFont typeface="Arial" panose="020B0604020202020204" pitchFamily="34" charset="0"/>
              <a:buChar char="•"/>
            </a:pPr>
            <a:endParaRPr lang="en-AU" sz="2000" dirty="0"/>
          </a:p>
          <a:p>
            <a:r>
              <a:rPr lang="en-AU" sz="2000" b="1" dirty="0"/>
              <a:t>Psychological proximity</a:t>
            </a:r>
          </a:p>
          <a:p>
            <a:pPr marL="285750" indent="-285750">
              <a:buFont typeface="Arial" panose="020B0604020202020204" pitchFamily="34" charset="0"/>
              <a:buChar char="•"/>
            </a:pPr>
            <a:r>
              <a:rPr lang="en-US" sz="2000" dirty="0"/>
              <a:t>Refers to the immediate impact of a suicide on individuals and communities, emphasising the need for preparedness and support.</a:t>
            </a:r>
            <a:endParaRPr lang="en-AU" sz="2000" dirty="0"/>
          </a:p>
        </p:txBody>
      </p:sp>
      <p:pic>
        <p:nvPicPr>
          <p:cNvPr id="4" name="Picture 3" descr="A diagram of a diagram&#10;&#10;AI-generated content may be incorrect.">
            <a:extLst>
              <a:ext uri="{FF2B5EF4-FFF2-40B4-BE49-F238E27FC236}">
                <a16:creationId xmlns:a16="http://schemas.microsoft.com/office/drawing/2014/main" id="{AECEFC64-26F8-9876-873D-95BB294A1BAB}"/>
              </a:ext>
            </a:extLst>
          </p:cNvPr>
          <p:cNvPicPr>
            <a:picLocks noChangeAspect="1"/>
          </p:cNvPicPr>
          <p:nvPr/>
        </p:nvPicPr>
        <p:blipFill>
          <a:blip r:embed="rId3" cstate="print">
            <a:extLst>
              <a:ext uri="{28A0092B-C50C-407E-A947-70E740481C1C}">
                <a14:useLocalDpi xmlns:a14="http://schemas.microsoft.com/office/drawing/2010/main" val="0"/>
              </a:ext>
            </a:extLst>
          </a:blip>
          <a:srcRect r="67032"/>
          <a:stretch>
            <a:fillRect/>
          </a:stretch>
        </p:blipFill>
        <p:spPr>
          <a:xfrm>
            <a:off x="9070848" y="1816023"/>
            <a:ext cx="2450592" cy="2963016"/>
          </a:xfrm>
          <a:prstGeom prst="rect">
            <a:avLst/>
          </a:prstGeom>
        </p:spPr>
      </p:pic>
      <p:pic>
        <p:nvPicPr>
          <p:cNvPr id="6" name="Picture 5" descr="A diagram of a diagram&#10;&#10;AI-generated content may be incorrect.">
            <a:extLst>
              <a:ext uri="{FF2B5EF4-FFF2-40B4-BE49-F238E27FC236}">
                <a16:creationId xmlns:a16="http://schemas.microsoft.com/office/drawing/2014/main" id="{91C0684E-428B-9FDD-27A8-DCB769E25239}"/>
              </a:ext>
            </a:extLst>
          </p:cNvPr>
          <p:cNvPicPr>
            <a:picLocks noChangeAspect="1"/>
          </p:cNvPicPr>
          <p:nvPr/>
        </p:nvPicPr>
        <p:blipFill>
          <a:blip r:embed="rId3" cstate="print">
            <a:extLst>
              <a:ext uri="{28A0092B-C50C-407E-A947-70E740481C1C}">
                <a14:useLocalDpi xmlns:a14="http://schemas.microsoft.com/office/drawing/2010/main" val="0"/>
              </a:ext>
            </a:extLst>
          </a:blip>
          <a:srcRect l="36886" t="21388" b="26680"/>
          <a:stretch>
            <a:fillRect/>
          </a:stretch>
        </p:blipFill>
        <p:spPr>
          <a:xfrm>
            <a:off x="6815905" y="4982032"/>
            <a:ext cx="4884007" cy="1597433"/>
          </a:xfrm>
          <a:prstGeom prst="rect">
            <a:avLst/>
          </a:prstGeom>
          <a:noFill/>
        </p:spPr>
      </p:pic>
    </p:spTree>
    <p:extLst>
      <p:ext uri="{BB962C8B-B14F-4D97-AF65-F5344CB8AC3E}">
        <p14:creationId xmlns:p14="http://schemas.microsoft.com/office/powerpoint/2010/main" val="35472870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92664B0-2ED2-B61B-F941-63C35A66BF8D}"/>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8CEB9AE-17ED-7D13-FAD4-DA3F6326FB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16BA51F-CE8D-C298-6F7F-3E33BB360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A8722AA-B6D3-835C-177E-183403E18C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A0249A9-AC51-D8E0-89F0-F4F6F37868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E514205-A60A-38D5-CCEE-629547BE8F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64F6C2C-1406-9F81-6A7D-80D8E3398535}"/>
              </a:ext>
            </a:extLst>
          </p:cNvPr>
          <p:cNvSpPr>
            <a:spLocks noGrp="1"/>
          </p:cNvSpPr>
          <p:nvPr>
            <p:ph type="title"/>
          </p:nvPr>
        </p:nvSpPr>
        <p:spPr>
          <a:xfrm>
            <a:off x="914399" y="278535"/>
            <a:ext cx="10607041" cy="1033669"/>
          </a:xfrm>
        </p:spPr>
        <p:txBody>
          <a:bodyPr>
            <a:normAutofit/>
          </a:bodyPr>
          <a:lstStyle/>
          <a:p>
            <a:r>
              <a:rPr lang="en-AU" sz="4000" dirty="0">
                <a:solidFill>
                  <a:schemeClr val="bg1"/>
                </a:solidFill>
              </a:rPr>
              <a:t>Geographic proximity</a:t>
            </a:r>
          </a:p>
        </p:txBody>
      </p:sp>
      <p:sp>
        <p:nvSpPr>
          <p:cNvPr id="15" name="TextBox 14">
            <a:extLst>
              <a:ext uri="{FF2B5EF4-FFF2-40B4-BE49-F238E27FC236}">
                <a16:creationId xmlns:a16="http://schemas.microsoft.com/office/drawing/2014/main" id="{003D528D-3C8D-83E5-6396-ECA1D5274FB0}"/>
              </a:ext>
            </a:extLst>
          </p:cNvPr>
          <p:cNvSpPr txBox="1"/>
          <p:nvPr/>
        </p:nvSpPr>
        <p:spPr>
          <a:xfrm>
            <a:off x="914399" y="2102118"/>
            <a:ext cx="6756401" cy="3974421"/>
          </a:xfrm>
          <a:prstGeom prst="rect">
            <a:avLst/>
          </a:prstGeom>
          <a:noFill/>
        </p:spPr>
        <p:txBody>
          <a:bodyPr wrap="square">
            <a:spAutoFit/>
          </a:bodyPr>
          <a:lstStyle/>
          <a:p>
            <a:pPr>
              <a:lnSpc>
                <a:spcPct val="107000"/>
              </a:lnSpc>
              <a:spcBef>
                <a:spcPts val="200"/>
              </a:spcBef>
              <a:spcAft>
                <a:spcPts val="600"/>
              </a:spcAft>
              <a:buNone/>
            </a:pPr>
            <a:r>
              <a:rPr lang="en-AU" sz="2000" b="1" dirty="0">
                <a:solidFill>
                  <a:srgbClr val="000000"/>
                </a:solidFill>
                <a:cs typeface="Times New Roman" panose="02020603050405020304" pitchFamily="18" charset="0"/>
              </a:rPr>
              <a:t>Physical distance between the person and the incident. Note social media can extend the geographical boundaries of those that are vulnerable. </a:t>
            </a:r>
          </a:p>
          <a:p>
            <a:pPr>
              <a:lnSpc>
                <a:spcPct val="107000"/>
              </a:lnSpc>
              <a:spcBef>
                <a:spcPts val="200"/>
              </a:spcBef>
              <a:spcAft>
                <a:spcPts val="600"/>
              </a:spcAft>
              <a:buNone/>
            </a:pPr>
            <a:r>
              <a:rPr lang="en-AU" sz="2000" dirty="0">
                <a:solidFill>
                  <a:srgbClr val="000000"/>
                </a:solidFill>
                <a:cs typeface="Times New Roman" panose="02020603050405020304" pitchFamily="18" charset="0"/>
              </a:rPr>
              <a:t>Examples:</a:t>
            </a:r>
            <a:endParaRPr lang="en-AU" sz="2000" dirty="0"/>
          </a:p>
          <a:p>
            <a:pPr marL="285750" lvl="0" indent="-285750">
              <a:lnSpc>
                <a:spcPct val="100000"/>
              </a:lnSpc>
              <a:spcBef>
                <a:spcPts val="200"/>
              </a:spcBef>
              <a:spcAft>
                <a:spcPts val="200"/>
              </a:spcAft>
              <a:buFont typeface="Arial" panose="020B0604020202020204" pitchFamily="34" charset="0"/>
              <a:buChar char="•"/>
            </a:pPr>
            <a:r>
              <a:rPr lang="en-AU" sz="2000" dirty="0">
                <a:ea typeface="Arial" panose="020B0604020202020204" pitchFamily="34" charset="0"/>
                <a:cs typeface="Times New Roman" panose="02020603050405020304" pitchFamily="18" charset="0"/>
              </a:rPr>
              <a:t>Those that live in the same household</a:t>
            </a:r>
          </a:p>
          <a:p>
            <a:pPr marL="285750" lvl="0" indent="-285750">
              <a:lnSpc>
                <a:spcPct val="100000"/>
              </a:lnSpc>
              <a:spcBef>
                <a:spcPts val="200"/>
              </a:spcBef>
              <a:spcAft>
                <a:spcPts val="200"/>
              </a:spcAft>
              <a:buFont typeface="Arial" panose="020B0604020202020204" pitchFamily="34" charset="0"/>
              <a:buChar char="•"/>
            </a:pPr>
            <a:r>
              <a:rPr lang="en-AU" sz="2000" dirty="0">
                <a:ea typeface="Arial" panose="020B0604020202020204" pitchFamily="34" charset="0"/>
                <a:cs typeface="Times New Roman" panose="02020603050405020304" pitchFamily="18" charset="0"/>
              </a:rPr>
              <a:t>Those who discover the body</a:t>
            </a:r>
          </a:p>
          <a:p>
            <a:pPr marL="285750" lvl="0" indent="-285750">
              <a:lnSpc>
                <a:spcPct val="100000"/>
              </a:lnSpc>
              <a:spcBef>
                <a:spcPts val="200"/>
              </a:spcBef>
              <a:spcAft>
                <a:spcPts val="200"/>
              </a:spcAft>
              <a:buFont typeface="Arial" panose="020B0604020202020204" pitchFamily="34" charset="0"/>
              <a:buChar char="•"/>
            </a:pPr>
            <a:r>
              <a:rPr lang="en-AU" sz="2000" dirty="0">
                <a:ea typeface="Arial" panose="020B0604020202020204" pitchFamily="34" charset="0"/>
                <a:cs typeface="Times New Roman" panose="02020603050405020304" pitchFamily="18" charset="0"/>
              </a:rPr>
              <a:t>Those who have contact with the person shortly before they died</a:t>
            </a:r>
          </a:p>
          <a:p>
            <a:pPr marL="285750" lvl="0" indent="-285750">
              <a:lnSpc>
                <a:spcPct val="100000"/>
              </a:lnSpc>
              <a:spcBef>
                <a:spcPts val="200"/>
              </a:spcBef>
              <a:spcAft>
                <a:spcPts val="200"/>
              </a:spcAft>
              <a:buFont typeface="Arial" panose="020B0604020202020204" pitchFamily="34" charset="0"/>
              <a:buChar char="•"/>
            </a:pPr>
            <a:r>
              <a:rPr lang="en-AU" sz="2000" dirty="0">
                <a:ea typeface="Arial" panose="020B0604020202020204" pitchFamily="34" charset="0"/>
                <a:cs typeface="Times New Roman" panose="02020603050405020304" pitchFamily="18" charset="0"/>
              </a:rPr>
              <a:t>Those that live in the same street</a:t>
            </a:r>
          </a:p>
          <a:p>
            <a:pPr marL="285750" lvl="0" indent="-285750">
              <a:lnSpc>
                <a:spcPct val="100000"/>
              </a:lnSpc>
              <a:spcBef>
                <a:spcPts val="200"/>
              </a:spcBef>
              <a:spcAft>
                <a:spcPts val="200"/>
              </a:spcAft>
              <a:buFont typeface="Arial" panose="020B0604020202020204" pitchFamily="34" charset="0"/>
              <a:buChar char="•"/>
            </a:pPr>
            <a:r>
              <a:rPr lang="en-AU" sz="2000" dirty="0">
                <a:ea typeface="Arial" panose="020B0604020202020204" pitchFamily="34" charset="0"/>
                <a:cs typeface="Times New Roman" panose="02020603050405020304" pitchFamily="18" charset="0"/>
              </a:rPr>
              <a:t>Those who are exposed to the immediate aftermath (including first responders).</a:t>
            </a:r>
          </a:p>
        </p:txBody>
      </p:sp>
      <p:pic>
        <p:nvPicPr>
          <p:cNvPr id="22" name="Picture 21" descr="A diagram of a diagram&#10;&#10;AI-generated content may be incorrect.">
            <a:extLst>
              <a:ext uri="{FF2B5EF4-FFF2-40B4-BE49-F238E27FC236}">
                <a16:creationId xmlns:a16="http://schemas.microsoft.com/office/drawing/2014/main" id="{668E6F72-831C-6D85-E14A-5BD7A6026A86}"/>
              </a:ext>
            </a:extLst>
          </p:cNvPr>
          <p:cNvPicPr>
            <a:picLocks noChangeAspect="1"/>
          </p:cNvPicPr>
          <p:nvPr/>
        </p:nvPicPr>
        <p:blipFill>
          <a:blip r:embed="rId3" cstate="print">
            <a:extLst>
              <a:ext uri="{28A0092B-C50C-407E-A947-70E740481C1C}">
                <a14:useLocalDpi xmlns:a14="http://schemas.microsoft.com/office/drawing/2010/main" val="0"/>
              </a:ext>
            </a:extLst>
          </a:blip>
          <a:srcRect l="5074" t="10232" r="73254" b="42714"/>
          <a:stretch>
            <a:fillRect/>
          </a:stretch>
        </p:blipFill>
        <p:spPr>
          <a:xfrm>
            <a:off x="8460828" y="1975594"/>
            <a:ext cx="2942896" cy="2547064"/>
          </a:xfrm>
          <a:prstGeom prst="rect">
            <a:avLst/>
          </a:prstGeom>
        </p:spPr>
      </p:pic>
    </p:spTree>
    <p:extLst>
      <p:ext uri="{BB962C8B-B14F-4D97-AF65-F5344CB8AC3E}">
        <p14:creationId xmlns:p14="http://schemas.microsoft.com/office/powerpoint/2010/main" val="8773196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C8BEF10-20BE-9C9C-D07E-7019D759C781}"/>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0537EA4-F1F9-B2E2-4CC6-1999089E55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380F525-51F7-8BF3-45A5-439FF796B5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81F5729-CBC9-D71E-C0DF-7CB94E3987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D1771D2-5FB3-FABE-0855-01282A4A8C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D55A2DD-7FC4-8927-E375-6B60690845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5DE930-D531-B18C-7199-85EDB4E01F75}"/>
              </a:ext>
            </a:extLst>
          </p:cNvPr>
          <p:cNvSpPr>
            <a:spLocks noGrp="1"/>
          </p:cNvSpPr>
          <p:nvPr>
            <p:ph type="title"/>
          </p:nvPr>
        </p:nvSpPr>
        <p:spPr>
          <a:xfrm>
            <a:off x="914399" y="278535"/>
            <a:ext cx="10607041" cy="1033669"/>
          </a:xfrm>
        </p:spPr>
        <p:txBody>
          <a:bodyPr>
            <a:normAutofit/>
          </a:bodyPr>
          <a:lstStyle/>
          <a:p>
            <a:r>
              <a:rPr lang="en-AU" sz="4000" dirty="0">
                <a:solidFill>
                  <a:schemeClr val="bg1"/>
                </a:solidFill>
              </a:rPr>
              <a:t>Social proximity</a:t>
            </a:r>
          </a:p>
        </p:txBody>
      </p:sp>
      <p:sp>
        <p:nvSpPr>
          <p:cNvPr id="15" name="TextBox 14">
            <a:extLst>
              <a:ext uri="{FF2B5EF4-FFF2-40B4-BE49-F238E27FC236}">
                <a16:creationId xmlns:a16="http://schemas.microsoft.com/office/drawing/2014/main" id="{F2847A1A-7AC3-9C60-3D15-E127EE491764}"/>
              </a:ext>
            </a:extLst>
          </p:cNvPr>
          <p:cNvSpPr txBox="1"/>
          <p:nvPr/>
        </p:nvSpPr>
        <p:spPr>
          <a:xfrm>
            <a:off x="914400" y="1959878"/>
            <a:ext cx="7200900" cy="4919295"/>
          </a:xfrm>
          <a:prstGeom prst="rect">
            <a:avLst/>
          </a:prstGeom>
          <a:noFill/>
        </p:spPr>
        <p:txBody>
          <a:bodyPr wrap="square">
            <a:spAutoFit/>
          </a:bodyPr>
          <a:lstStyle/>
          <a:p>
            <a:pPr>
              <a:lnSpc>
                <a:spcPct val="107000"/>
              </a:lnSpc>
              <a:spcBef>
                <a:spcPts val="200"/>
              </a:spcBef>
              <a:spcAft>
                <a:spcPts val="600"/>
              </a:spcAft>
              <a:buNone/>
            </a:pPr>
            <a:r>
              <a:rPr lang="en-AU" sz="2000" b="1" dirty="0">
                <a:solidFill>
                  <a:srgbClr val="000000"/>
                </a:solidFill>
                <a:cs typeface="Times New Roman" panose="02020603050405020304" pitchFamily="18" charset="0"/>
              </a:rPr>
              <a:t>The relationship someone had with the deceased. Note a young person’s perception of closeness e.g. feeling close to the person because they travelled on the same bus together for years, even if they never spoke, has been found to significantly influence their level of risk. </a:t>
            </a:r>
            <a:r>
              <a:rPr lang="en-AU" sz="2000" dirty="0">
                <a:solidFill>
                  <a:srgbClr val="000000"/>
                </a:solidFill>
                <a:cs typeface="Times New Roman" panose="02020603050405020304" pitchFamily="18" charset="0"/>
              </a:rPr>
              <a:t>Examples:</a:t>
            </a:r>
            <a:endParaRPr lang="en-AU" sz="2000" dirty="0"/>
          </a:p>
          <a:p>
            <a:pPr marL="285750" lvl="0" indent="-285750">
              <a:lnSpc>
                <a:spcPct val="100000"/>
              </a:lnSpc>
              <a:spcBef>
                <a:spcPts val="200"/>
              </a:spcBef>
              <a:spcAft>
                <a:spcPts val="200"/>
              </a:spcAft>
              <a:buFont typeface="Arial" panose="020B0604020202020204" pitchFamily="34" charset="0"/>
              <a:buChar char="•"/>
            </a:pPr>
            <a:r>
              <a:rPr lang="en-AU" sz="2000" dirty="0">
                <a:ea typeface="Arial" panose="020B0604020202020204" pitchFamily="34" charset="0"/>
                <a:cs typeface="Times New Roman" panose="02020603050405020304" pitchFamily="18" charset="0"/>
              </a:rPr>
              <a:t>Family members (for LGBTIQA+ community members, this may not be limited to kin) </a:t>
            </a:r>
          </a:p>
          <a:p>
            <a:pPr marL="285750" lvl="0" indent="-285750">
              <a:lnSpc>
                <a:spcPct val="100000"/>
              </a:lnSpc>
              <a:spcBef>
                <a:spcPts val="200"/>
              </a:spcBef>
              <a:spcAft>
                <a:spcPts val="200"/>
              </a:spcAft>
              <a:buFont typeface="Arial" panose="020B0604020202020204" pitchFamily="34" charset="0"/>
              <a:buChar char="•"/>
            </a:pPr>
            <a:r>
              <a:rPr lang="en-AU" sz="2000" dirty="0">
                <a:ea typeface="Arial" panose="020B0604020202020204" pitchFamily="34" charset="0"/>
                <a:cs typeface="Times New Roman" panose="02020603050405020304" pitchFamily="18" charset="0"/>
              </a:rPr>
              <a:t>Friends </a:t>
            </a:r>
          </a:p>
          <a:p>
            <a:pPr marL="285750" lvl="0" indent="-285750">
              <a:lnSpc>
                <a:spcPct val="100000"/>
              </a:lnSpc>
              <a:spcBef>
                <a:spcPts val="200"/>
              </a:spcBef>
              <a:spcAft>
                <a:spcPts val="200"/>
              </a:spcAft>
              <a:buFont typeface="Arial" panose="020B0604020202020204" pitchFamily="34" charset="0"/>
              <a:buChar char="•"/>
            </a:pPr>
            <a:r>
              <a:rPr lang="en-AU" sz="2000" dirty="0">
                <a:ea typeface="Arial" panose="020B0604020202020204" pitchFamily="34" charset="0"/>
                <a:cs typeface="Times New Roman" panose="02020603050405020304" pitchFamily="18" charset="0"/>
              </a:rPr>
              <a:t>Romantic partner or interest</a:t>
            </a:r>
          </a:p>
          <a:p>
            <a:pPr marL="285750" lvl="0" indent="-285750">
              <a:lnSpc>
                <a:spcPct val="100000"/>
              </a:lnSpc>
              <a:spcBef>
                <a:spcPts val="200"/>
              </a:spcBef>
              <a:spcAft>
                <a:spcPts val="200"/>
              </a:spcAft>
              <a:buFont typeface="Arial" panose="020B0604020202020204" pitchFamily="34" charset="0"/>
              <a:buChar char="•"/>
            </a:pPr>
            <a:r>
              <a:rPr lang="en-AU" sz="2000" dirty="0">
                <a:ea typeface="Arial" panose="020B0604020202020204" pitchFamily="34" charset="0"/>
                <a:cs typeface="Times New Roman" panose="02020603050405020304" pitchFamily="18" charset="0"/>
              </a:rPr>
              <a:t>Previous partner </a:t>
            </a:r>
          </a:p>
          <a:p>
            <a:pPr marL="285750" lvl="0" indent="-285750">
              <a:lnSpc>
                <a:spcPct val="100000"/>
              </a:lnSpc>
              <a:spcBef>
                <a:spcPts val="200"/>
              </a:spcBef>
              <a:spcAft>
                <a:spcPts val="200"/>
              </a:spcAft>
              <a:buFont typeface="Arial" panose="020B0604020202020204" pitchFamily="34" charset="0"/>
              <a:buChar char="•"/>
            </a:pPr>
            <a:r>
              <a:rPr lang="en-AU" sz="2000" dirty="0">
                <a:ea typeface="Arial" panose="020B0604020202020204" pitchFamily="34" charset="0"/>
                <a:cs typeface="Times New Roman" panose="02020603050405020304" pitchFamily="18" charset="0"/>
              </a:rPr>
              <a:t>Part of the same peer group or social circle </a:t>
            </a:r>
          </a:p>
          <a:p>
            <a:pPr marL="285750" lvl="0" indent="-285750">
              <a:lnSpc>
                <a:spcPct val="100000"/>
              </a:lnSpc>
              <a:spcBef>
                <a:spcPts val="200"/>
              </a:spcBef>
              <a:spcAft>
                <a:spcPts val="200"/>
              </a:spcAft>
              <a:buFont typeface="Arial" panose="020B0604020202020204" pitchFamily="34" charset="0"/>
              <a:buChar char="•"/>
            </a:pPr>
            <a:r>
              <a:rPr lang="en-AU" sz="2000" dirty="0">
                <a:ea typeface="Arial" panose="020B0604020202020204" pitchFamily="34" charset="0"/>
                <a:cs typeface="Times New Roman" panose="02020603050405020304" pitchFamily="18" charset="0"/>
              </a:rPr>
              <a:t>Team members at work </a:t>
            </a:r>
          </a:p>
          <a:p>
            <a:pPr marL="285750" lvl="0" indent="-285750">
              <a:lnSpc>
                <a:spcPct val="100000"/>
              </a:lnSpc>
              <a:spcBef>
                <a:spcPts val="200"/>
              </a:spcBef>
              <a:spcAft>
                <a:spcPts val="200"/>
              </a:spcAft>
              <a:buFont typeface="Arial" panose="020B0604020202020204" pitchFamily="34" charset="0"/>
              <a:buChar char="•"/>
            </a:pPr>
            <a:r>
              <a:rPr lang="en-AU" sz="2000" dirty="0">
                <a:ea typeface="Arial" panose="020B0604020202020204" pitchFamily="34" charset="0"/>
                <a:cs typeface="Times New Roman" panose="02020603050405020304" pitchFamily="18" charset="0"/>
              </a:rPr>
              <a:t>Health or other professionals who had been working with the deceased.</a:t>
            </a:r>
          </a:p>
        </p:txBody>
      </p:sp>
      <p:pic>
        <p:nvPicPr>
          <p:cNvPr id="22" name="Picture 21" descr="A diagram of a diagram&#10;&#10;AI-generated content may be incorrect.">
            <a:extLst>
              <a:ext uri="{FF2B5EF4-FFF2-40B4-BE49-F238E27FC236}">
                <a16:creationId xmlns:a16="http://schemas.microsoft.com/office/drawing/2014/main" id="{23628965-0219-BE91-05CA-9FD67A3A8740}"/>
              </a:ext>
            </a:extLst>
          </p:cNvPr>
          <p:cNvPicPr>
            <a:picLocks noChangeAspect="1"/>
          </p:cNvPicPr>
          <p:nvPr/>
        </p:nvPicPr>
        <p:blipFill>
          <a:blip r:embed="rId3" cstate="print">
            <a:extLst>
              <a:ext uri="{28A0092B-C50C-407E-A947-70E740481C1C}">
                <a14:useLocalDpi xmlns:a14="http://schemas.microsoft.com/office/drawing/2010/main" val="0"/>
              </a:ext>
            </a:extLst>
          </a:blip>
          <a:srcRect t="34876" r="82879" b="14427"/>
          <a:stretch>
            <a:fillRect/>
          </a:stretch>
        </p:blipFill>
        <p:spPr>
          <a:xfrm>
            <a:off x="8331200" y="3163614"/>
            <a:ext cx="2252717" cy="2659117"/>
          </a:xfrm>
          <a:prstGeom prst="rect">
            <a:avLst/>
          </a:prstGeom>
        </p:spPr>
      </p:pic>
    </p:spTree>
    <p:extLst>
      <p:ext uri="{BB962C8B-B14F-4D97-AF65-F5344CB8AC3E}">
        <p14:creationId xmlns:p14="http://schemas.microsoft.com/office/powerpoint/2010/main" val="10149168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5966436-F850-3AB0-7E8E-8E10B1752970}"/>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0921143-77CE-D07E-0671-73807B730A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8A67242-E039-1C07-C59B-93407D9973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E035B66-FB79-11A0-D65B-7A55AF6922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504BE67-087B-58B3-C567-253BAB3CE7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F9EEEB2-4FDD-4550-6BDA-B24AE5C4DC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C1E135-8C77-597F-9CB8-60A99EFBA042}"/>
              </a:ext>
            </a:extLst>
          </p:cNvPr>
          <p:cNvSpPr>
            <a:spLocks noGrp="1"/>
          </p:cNvSpPr>
          <p:nvPr>
            <p:ph type="title"/>
          </p:nvPr>
        </p:nvSpPr>
        <p:spPr>
          <a:xfrm>
            <a:off x="914399" y="278535"/>
            <a:ext cx="10607041" cy="1033669"/>
          </a:xfrm>
        </p:spPr>
        <p:txBody>
          <a:bodyPr>
            <a:normAutofit/>
          </a:bodyPr>
          <a:lstStyle/>
          <a:p>
            <a:r>
              <a:rPr lang="en-AU" sz="4000" dirty="0">
                <a:solidFill>
                  <a:schemeClr val="bg1"/>
                </a:solidFill>
              </a:rPr>
              <a:t>Psychological proximity</a:t>
            </a:r>
          </a:p>
        </p:txBody>
      </p:sp>
      <p:sp>
        <p:nvSpPr>
          <p:cNvPr id="15" name="TextBox 14">
            <a:extLst>
              <a:ext uri="{FF2B5EF4-FFF2-40B4-BE49-F238E27FC236}">
                <a16:creationId xmlns:a16="http://schemas.microsoft.com/office/drawing/2014/main" id="{EF502812-70CF-A57A-B25E-623555943556}"/>
              </a:ext>
            </a:extLst>
          </p:cNvPr>
          <p:cNvSpPr txBox="1"/>
          <p:nvPr/>
        </p:nvSpPr>
        <p:spPr>
          <a:xfrm>
            <a:off x="914399" y="1959878"/>
            <a:ext cx="7874001" cy="4295535"/>
          </a:xfrm>
          <a:prstGeom prst="rect">
            <a:avLst/>
          </a:prstGeom>
          <a:noFill/>
        </p:spPr>
        <p:txBody>
          <a:bodyPr wrap="square">
            <a:spAutoFit/>
          </a:bodyPr>
          <a:lstStyle/>
          <a:p>
            <a:pPr>
              <a:lnSpc>
                <a:spcPct val="107000"/>
              </a:lnSpc>
              <a:spcBef>
                <a:spcPts val="200"/>
              </a:spcBef>
              <a:spcAft>
                <a:spcPts val="600"/>
              </a:spcAft>
              <a:buNone/>
            </a:pPr>
            <a:r>
              <a:rPr lang="en-AU" sz="2000" b="1" dirty="0">
                <a:solidFill>
                  <a:srgbClr val="000000"/>
                </a:solidFill>
                <a:cs typeface="Times New Roman" panose="02020603050405020304" pitchFamily="18" charset="0"/>
              </a:rPr>
              <a:t>People who identify with the deceased or perceive themselves to be like the deceased in some way. For example, individuals of a similar age, sexual orientation, or those who have a cultural or religious connection. In instances where others see the deceased as a role model, there may be a wider circle of individuals that identity with them.</a:t>
            </a:r>
            <a:endParaRPr lang="en-AU" sz="2000" b="1" dirty="0">
              <a:cs typeface="Times New Roman" panose="02020603050405020304" pitchFamily="18" charset="0"/>
            </a:endParaRPr>
          </a:p>
          <a:p>
            <a:pPr>
              <a:lnSpc>
                <a:spcPct val="107000"/>
              </a:lnSpc>
              <a:spcBef>
                <a:spcPts val="200"/>
              </a:spcBef>
              <a:spcAft>
                <a:spcPts val="600"/>
              </a:spcAft>
              <a:buNone/>
            </a:pPr>
            <a:r>
              <a:rPr lang="en-AU" sz="2000" dirty="0">
                <a:solidFill>
                  <a:srgbClr val="000000"/>
                </a:solidFill>
                <a:cs typeface="Times New Roman" panose="02020603050405020304" pitchFamily="18" charset="0"/>
              </a:rPr>
              <a:t>Examples:</a:t>
            </a:r>
            <a:endParaRPr lang="en-AU" sz="2000" dirty="0"/>
          </a:p>
          <a:p>
            <a:pPr marL="285750" lvl="0" indent="-285750">
              <a:lnSpc>
                <a:spcPct val="100000"/>
              </a:lnSpc>
              <a:spcBef>
                <a:spcPts val="200"/>
              </a:spcBef>
              <a:spcAft>
                <a:spcPts val="200"/>
              </a:spcAft>
              <a:buFont typeface="Arial" panose="020B0604020202020204" pitchFamily="34" charset="0"/>
              <a:buChar char="•"/>
            </a:pPr>
            <a:r>
              <a:rPr lang="en-AU" sz="2000" dirty="0">
                <a:ea typeface="Arial" panose="020B0604020202020204" pitchFamily="34" charset="0"/>
                <a:cs typeface="Times New Roman" panose="02020603050405020304" pitchFamily="18" charset="0"/>
              </a:rPr>
              <a:t>Classmates or others attending the same school/college or workplace </a:t>
            </a:r>
          </a:p>
          <a:p>
            <a:pPr marL="285750" lvl="0" indent="-285750">
              <a:lnSpc>
                <a:spcPct val="100000"/>
              </a:lnSpc>
              <a:spcBef>
                <a:spcPts val="200"/>
              </a:spcBef>
              <a:spcAft>
                <a:spcPts val="200"/>
              </a:spcAft>
              <a:buFont typeface="Arial" panose="020B0604020202020204" pitchFamily="34" charset="0"/>
              <a:buChar char="•"/>
            </a:pPr>
            <a:r>
              <a:rPr lang="en-AU" sz="2000" dirty="0">
                <a:ea typeface="Arial" panose="020B0604020202020204" pitchFamily="34" charset="0"/>
                <a:cs typeface="Times New Roman" panose="02020603050405020304" pitchFamily="18" charset="0"/>
              </a:rPr>
              <a:t>Those attending the same sports club or other activity group </a:t>
            </a:r>
          </a:p>
          <a:p>
            <a:pPr marL="285750" lvl="0" indent="-285750">
              <a:lnSpc>
                <a:spcPct val="100000"/>
              </a:lnSpc>
              <a:spcBef>
                <a:spcPts val="200"/>
              </a:spcBef>
              <a:spcAft>
                <a:spcPts val="200"/>
              </a:spcAft>
              <a:buFont typeface="Arial" panose="020B0604020202020204" pitchFamily="34" charset="0"/>
              <a:buChar char="•"/>
            </a:pPr>
            <a:r>
              <a:rPr lang="en-AU" sz="2000" dirty="0">
                <a:ea typeface="Arial" panose="020B0604020202020204" pitchFamily="34" charset="0"/>
                <a:cs typeface="Times New Roman" panose="02020603050405020304" pitchFamily="18" charset="0"/>
              </a:rPr>
              <a:t>Those who perceive they have similar life problems to the deceased</a:t>
            </a:r>
          </a:p>
          <a:p>
            <a:pPr marL="285750" lvl="0" indent="-285750">
              <a:lnSpc>
                <a:spcPct val="100000"/>
              </a:lnSpc>
              <a:spcBef>
                <a:spcPts val="200"/>
              </a:spcBef>
              <a:spcAft>
                <a:spcPts val="200"/>
              </a:spcAft>
              <a:buFont typeface="Arial" panose="020B0604020202020204" pitchFamily="34" charset="0"/>
              <a:buChar char="•"/>
            </a:pPr>
            <a:r>
              <a:rPr lang="en-AU" sz="2000" dirty="0">
                <a:ea typeface="Arial" panose="020B0604020202020204" pitchFamily="34" charset="0"/>
                <a:cs typeface="Times New Roman" panose="02020603050405020304" pitchFamily="18" charset="0"/>
              </a:rPr>
              <a:t>Those that identify as being part of the LGBTIQA+ community.</a:t>
            </a:r>
          </a:p>
        </p:txBody>
      </p:sp>
      <p:pic>
        <p:nvPicPr>
          <p:cNvPr id="22" name="Picture 21" descr="A diagram of a diagram&#10;&#10;AI-generated content may be incorrect.">
            <a:extLst>
              <a:ext uri="{FF2B5EF4-FFF2-40B4-BE49-F238E27FC236}">
                <a16:creationId xmlns:a16="http://schemas.microsoft.com/office/drawing/2014/main" id="{01CBD2B8-FB84-FAE5-12AF-08E5A6FA881A}"/>
              </a:ext>
            </a:extLst>
          </p:cNvPr>
          <p:cNvPicPr>
            <a:picLocks noChangeAspect="1"/>
          </p:cNvPicPr>
          <p:nvPr/>
        </p:nvPicPr>
        <p:blipFill>
          <a:blip r:embed="rId3" cstate="print">
            <a:extLst>
              <a:ext uri="{28A0092B-C50C-407E-A947-70E740481C1C}">
                <a14:useLocalDpi xmlns:a14="http://schemas.microsoft.com/office/drawing/2010/main" val="0"/>
              </a:ext>
            </a:extLst>
          </a:blip>
          <a:srcRect l="12017" t="35018" r="67925" b="14054"/>
          <a:stretch>
            <a:fillRect/>
          </a:stretch>
        </p:blipFill>
        <p:spPr>
          <a:xfrm>
            <a:off x="9459311" y="3226676"/>
            <a:ext cx="2596100" cy="2627586"/>
          </a:xfrm>
          <a:prstGeom prst="rect">
            <a:avLst/>
          </a:prstGeom>
        </p:spPr>
      </p:pic>
    </p:spTree>
    <p:extLst>
      <p:ext uri="{BB962C8B-B14F-4D97-AF65-F5344CB8AC3E}">
        <p14:creationId xmlns:p14="http://schemas.microsoft.com/office/powerpoint/2010/main" val="796039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A7231B-890A-1623-387E-F2392FAF8F92}"/>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9DBA32E-A630-61D8-A125-A2464B1D9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FD65203-4C44-7D20-B706-2D1BD08121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FE61ACC-37F2-0AD2-E3E0-1CEA37EE0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8811914-EFE1-EB29-4469-668392D5B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B7C26A2-F728-F3F4-90A9-85CD918859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D1DDFA2-25D4-9D78-60A0-86E9A512F353}"/>
              </a:ext>
            </a:extLst>
          </p:cNvPr>
          <p:cNvSpPr>
            <a:spLocks noGrp="1"/>
          </p:cNvSpPr>
          <p:nvPr>
            <p:ph type="title"/>
          </p:nvPr>
        </p:nvSpPr>
        <p:spPr>
          <a:xfrm>
            <a:off x="914399" y="278535"/>
            <a:ext cx="10607041" cy="1033669"/>
          </a:xfrm>
        </p:spPr>
        <p:txBody>
          <a:bodyPr>
            <a:normAutofit/>
          </a:bodyPr>
          <a:lstStyle/>
          <a:p>
            <a:r>
              <a:rPr lang="en-AU" sz="4000" dirty="0">
                <a:solidFill>
                  <a:schemeClr val="bg1"/>
                </a:solidFill>
              </a:rPr>
              <a:t>What is postvention?</a:t>
            </a:r>
          </a:p>
        </p:txBody>
      </p:sp>
      <p:sp>
        <p:nvSpPr>
          <p:cNvPr id="15" name="TextBox 14">
            <a:extLst>
              <a:ext uri="{FF2B5EF4-FFF2-40B4-BE49-F238E27FC236}">
                <a16:creationId xmlns:a16="http://schemas.microsoft.com/office/drawing/2014/main" id="{4807D8DD-75EB-1C56-4495-CD3B19E6E2FE}"/>
              </a:ext>
            </a:extLst>
          </p:cNvPr>
          <p:cNvSpPr txBox="1"/>
          <p:nvPr/>
        </p:nvSpPr>
        <p:spPr>
          <a:xfrm>
            <a:off x="914399" y="1959878"/>
            <a:ext cx="3962401" cy="3477875"/>
          </a:xfrm>
          <a:prstGeom prst="rect">
            <a:avLst/>
          </a:prstGeom>
          <a:noFill/>
        </p:spPr>
        <p:txBody>
          <a:bodyPr wrap="square">
            <a:spAutoFit/>
          </a:bodyPr>
          <a:lstStyle/>
          <a:p>
            <a:r>
              <a:rPr lang="en-AU" sz="2000" dirty="0"/>
              <a:t>Postvention programs work to destigmatise the tragedy of suicide, empower survivors and enhance suicide prevention efforts by providing a range of supportive resources, including behavioural, psychosocial, spiritual and public health services. By preventing further suicides, these supports actively contribute to suicide prevention. </a:t>
            </a:r>
          </a:p>
        </p:txBody>
      </p:sp>
      <p:pic>
        <p:nvPicPr>
          <p:cNvPr id="4" name="Picture 3" descr="A diagram of a community&#10;&#10;AI-generated content may be incorrect.">
            <a:extLst>
              <a:ext uri="{FF2B5EF4-FFF2-40B4-BE49-F238E27FC236}">
                <a16:creationId xmlns:a16="http://schemas.microsoft.com/office/drawing/2014/main" id="{F2700C82-5F1B-4ABA-7888-96EEB77AEBF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9028" t="25566" r="21570" b="30340"/>
          <a:stretch>
            <a:fillRect/>
          </a:stretch>
        </p:blipFill>
        <p:spPr bwMode="auto">
          <a:xfrm>
            <a:off x="4988560" y="2041158"/>
            <a:ext cx="6868156" cy="325637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5284332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E8514A4-DD1F-3644-F72B-7D2B2449BD00}"/>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544FD59-F219-C5DF-0592-1824E6A97D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EE53728-4766-AC03-B3A8-4791AB4E18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BE0D2A2-DC54-BCBE-2A57-A48D40E4FA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A8990D4-D647-754F-6F42-2DC650E90F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3BC2A61-B108-5FA1-F9E0-E8854B5137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E094AA0-1666-5593-A6AC-3AF1C8C55EC9}"/>
              </a:ext>
            </a:extLst>
          </p:cNvPr>
          <p:cNvSpPr>
            <a:spLocks noGrp="1"/>
          </p:cNvSpPr>
          <p:nvPr>
            <p:ph type="title"/>
          </p:nvPr>
        </p:nvSpPr>
        <p:spPr>
          <a:xfrm>
            <a:off x="914399" y="278535"/>
            <a:ext cx="10818251" cy="1033669"/>
          </a:xfrm>
        </p:spPr>
        <p:txBody>
          <a:bodyPr>
            <a:normAutofit fontScale="90000"/>
          </a:bodyPr>
          <a:lstStyle/>
          <a:p>
            <a:r>
              <a:rPr lang="en-AU" sz="4000" dirty="0">
                <a:solidFill>
                  <a:schemeClr val="bg1"/>
                </a:solidFill>
              </a:rPr>
              <a:t>Identify who you will involve in your postvention response</a:t>
            </a:r>
          </a:p>
        </p:txBody>
      </p:sp>
      <p:sp>
        <p:nvSpPr>
          <p:cNvPr id="15" name="TextBox 14">
            <a:extLst>
              <a:ext uri="{FF2B5EF4-FFF2-40B4-BE49-F238E27FC236}">
                <a16:creationId xmlns:a16="http://schemas.microsoft.com/office/drawing/2014/main" id="{0F4A4962-0E5C-890D-2127-48FC68110F97}"/>
              </a:ext>
            </a:extLst>
          </p:cNvPr>
          <p:cNvSpPr txBox="1"/>
          <p:nvPr/>
        </p:nvSpPr>
        <p:spPr>
          <a:xfrm>
            <a:off x="914399" y="1959878"/>
            <a:ext cx="10515601" cy="4708981"/>
          </a:xfrm>
          <a:prstGeom prst="rect">
            <a:avLst/>
          </a:prstGeom>
          <a:noFill/>
        </p:spPr>
        <p:txBody>
          <a:bodyPr wrap="square">
            <a:spAutoFit/>
          </a:bodyPr>
          <a:lstStyle/>
          <a:p>
            <a:r>
              <a:rPr lang="en-AU" sz="2000" dirty="0"/>
              <a:t>The </a:t>
            </a:r>
            <a:r>
              <a:rPr lang="en-AU" sz="2000" b="1" dirty="0"/>
              <a:t>Local Response Group (LRG) </a:t>
            </a:r>
            <a:r>
              <a:rPr lang="en-AU" sz="2000" dirty="0"/>
              <a:t>membership can typically include the following organisations:</a:t>
            </a:r>
          </a:p>
          <a:p>
            <a:endParaRPr lang="en-AU" sz="2000" dirty="0"/>
          </a:p>
          <a:p>
            <a:pPr marL="342900" indent="-342900">
              <a:buFont typeface="Arial" panose="020B0604020202020204" pitchFamily="34" charset="0"/>
              <a:buChar char="•"/>
            </a:pPr>
            <a:r>
              <a:rPr lang="en-AU" sz="2000" dirty="0"/>
              <a:t>Local government</a:t>
            </a:r>
          </a:p>
          <a:p>
            <a:pPr marL="342900" indent="-342900">
              <a:buFont typeface="Arial" panose="020B0604020202020204" pitchFamily="34" charset="0"/>
              <a:buChar char="•"/>
            </a:pPr>
            <a:r>
              <a:rPr lang="en-AU" sz="2000" dirty="0"/>
              <a:t>Local health services</a:t>
            </a:r>
          </a:p>
          <a:p>
            <a:pPr marL="342900" indent="-342900">
              <a:buFont typeface="Arial" panose="020B0604020202020204" pitchFamily="34" charset="0"/>
              <a:buChar char="•"/>
            </a:pPr>
            <a:r>
              <a:rPr lang="en-AU" sz="2000" dirty="0"/>
              <a:t>ACCO/ACCHOs </a:t>
            </a:r>
          </a:p>
          <a:p>
            <a:pPr marL="342900" indent="-342900">
              <a:buFont typeface="Arial" panose="020B0604020202020204" pitchFamily="34" charset="0"/>
              <a:buChar char="•"/>
            </a:pPr>
            <a:r>
              <a:rPr lang="en-AU" sz="2000" dirty="0" err="1"/>
              <a:t>StandBy</a:t>
            </a:r>
            <a:r>
              <a:rPr lang="en-AU" sz="2000" dirty="0"/>
              <a:t> and </a:t>
            </a:r>
            <a:r>
              <a:rPr lang="en-AU" sz="2000" dirty="0" err="1"/>
              <a:t>Thirrili</a:t>
            </a:r>
            <a:endParaRPr lang="en-AU" sz="2000" dirty="0"/>
          </a:p>
          <a:p>
            <a:pPr marL="342900" indent="-342900">
              <a:buFont typeface="Arial" panose="020B0604020202020204" pitchFamily="34" charset="0"/>
              <a:buChar char="•"/>
            </a:pPr>
            <a:r>
              <a:rPr lang="en-AU" sz="2000" dirty="0"/>
              <a:t>Local Victoria Police</a:t>
            </a:r>
          </a:p>
          <a:p>
            <a:pPr marL="342900" indent="-342900">
              <a:buFont typeface="Arial" panose="020B0604020202020204" pitchFamily="34" charset="0"/>
              <a:buChar char="•"/>
            </a:pPr>
            <a:r>
              <a:rPr lang="en-AU" sz="2000" dirty="0"/>
              <a:t>School, TAFE and university representatives</a:t>
            </a:r>
          </a:p>
          <a:p>
            <a:pPr marL="342900" indent="-342900">
              <a:buFont typeface="Arial" panose="020B0604020202020204" pitchFamily="34" charset="0"/>
              <a:buChar char="•"/>
            </a:pPr>
            <a:r>
              <a:rPr lang="en-AU" sz="2000" dirty="0"/>
              <a:t>People with lived and living experience of suicide </a:t>
            </a:r>
          </a:p>
          <a:p>
            <a:pPr marL="342900" indent="-342900">
              <a:buFont typeface="Arial" panose="020B0604020202020204" pitchFamily="34" charset="0"/>
              <a:buChar char="•"/>
            </a:pPr>
            <a:r>
              <a:rPr lang="en-AU" sz="2000" dirty="0"/>
              <a:t>Organisations that provide bereavement supports, peer-support, psychoeducation and wellbeing support.</a:t>
            </a:r>
          </a:p>
          <a:p>
            <a:pPr marL="342900" indent="-342900">
              <a:buFont typeface="Arial" panose="020B0604020202020204" pitchFamily="34" charset="0"/>
              <a:buChar char="•"/>
            </a:pPr>
            <a:endParaRPr lang="en-AU" sz="2000" b="1" dirty="0"/>
          </a:p>
          <a:p>
            <a:r>
              <a:rPr lang="en-AU" sz="2000" b="1" i="1" dirty="0"/>
              <a:t>Who else for your region or town needs to be involved?</a:t>
            </a:r>
          </a:p>
          <a:p>
            <a:pPr marL="400965" lvl="1" indent="0">
              <a:buNone/>
            </a:pPr>
            <a:endParaRPr lang="en-AU" sz="2000" dirty="0"/>
          </a:p>
        </p:txBody>
      </p:sp>
    </p:spTree>
    <p:extLst>
      <p:ext uri="{BB962C8B-B14F-4D97-AF65-F5344CB8AC3E}">
        <p14:creationId xmlns:p14="http://schemas.microsoft.com/office/powerpoint/2010/main" val="6940445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F9249B7-77C0-F98A-D935-37C40A814E5D}"/>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43418D0-B748-3CC7-7EE6-40722342C0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F0306BE-0BCE-A4AA-B52E-51EAEB16F7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8C81D08-2EBF-FC55-3C11-61ACC99907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B1FFA1A-26AF-908E-1A3E-77A3A97543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92F7538-A1C1-83BB-E0BD-5027368742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EB72BF-7FA5-5337-4BED-AA6A59E53155}"/>
              </a:ext>
            </a:extLst>
          </p:cNvPr>
          <p:cNvSpPr>
            <a:spLocks noGrp="1"/>
          </p:cNvSpPr>
          <p:nvPr>
            <p:ph type="title"/>
          </p:nvPr>
        </p:nvSpPr>
        <p:spPr>
          <a:xfrm>
            <a:off x="914399" y="278535"/>
            <a:ext cx="10818251" cy="1033669"/>
          </a:xfrm>
        </p:spPr>
        <p:txBody>
          <a:bodyPr>
            <a:normAutofit fontScale="90000"/>
          </a:bodyPr>
          <a:lstStyle/>
          <a:p>
            <a:r>
              <a:rPr lang="en-AU" sz="4000" dirty="0">
                <a:solidFill>
                  <a:schemeClr val="bg1"/>
                </a:solidFill>
              </a:rPr>
              <a:t>Set out key steps and timelines to enact your response</a:t>
            </a:r>
          </a:p>
        </p:txBody>
      </p:sp>
      <p:sp>
        <p:nvSpPr>
          <p:cNvPr id="15" name="TextBox 14">
            <a:extLst>
              <a:ext uri="{FF2B5EF4-FFF2-40B4-BE49-F238E27FC236}">
                <a16:creationId xmlns:a16="http://schemas.microsoft.com/office/drawing/2014/main" id="{B9D1A3C8-DBC2-1D85-EF0D-1B549B229B8D}"/>
              </a:ext>
            </a:extLst>
          </p:cNvPr>
          <p:cNvSpPr txBox="1"/>
          <p:nvPr/>
        </p:nvSpPr>
        <p:spPr>
          <a:xfrm>
            <a:off x="914399" y="1959878"/>
            <a:ext cx="10515601" cy="707886"/>
          </a:xfrm>
          <a:prstGeom prst="rect">
            <a:avLst/>
          </a:prstGeom>
          <a:noFill/>
        </p:spPr>
        <p:txBody>
          <a:bodyPr wrap="square">
            <a:spAutoFit/>
          </a:bodyPr>
          <a:lstStyle/>
          <a:p>
            <a:r>
              <a:rPr lang="en-AU" sz="2000" dirty="0"/>
              <a:t>A postvention protocol sets out the steps you will take to deliver a coordinated response and supports in your community to those impacted by a suicide or sudden death. </a:t>
            </a:r>
          </a:p>
        </p:txBody>
      </p:sp>
      <p:graphicFrame>
        <p:nvGraphicFramePr>
          <p:cNvPr id="4" name="Table 3">
            <a:extLst>
              <a:ext uri="{FF2B5EF4-FFF2-40B4-BE49-F238E27FC236}">
                <a16:creationId xmlns:a16="http://schemas.microsoft.com/office/drawing/2014/main" id="{CC46BA90-4AFE-7AE8-6AC5-DA67059C0A9E}"/>
              </a:ext>
            </a:extLst>
          </p:cNvPr>
          <p:cNvGraphicFramePr>
            <a:graphicFrameLocks noGrp="1"/>
          </p:cNvGraphicFramePr>
          <p:nvPr>
            <p:extLst>
              <p:ext uri="{D42A27DB-BD31-4B8C-83A1-F6EECF244321}">
                <p14:modId xmlns:p14="http://schemas.microsoft.com/office/powerpoint/2010/main" val="2890939777"/>
              </p:ext>
            </p:extLst>
          </p:nvPr>
        </p:nvGraphicFramePr>
        <p:xfrm>
          <a:off x="972998" y="2667764"/>
          <a:ext cx="10131882" cy="4044245"/>
        </p:xfrm>
        <a:graphic>
          <a:graphicData uri="http://schemas.openxmlformats.org/drawingml/2006/table">
            <a:tbl>
              <a:tblPr firstRow="1" firstCol="1" bandRow="1"/>
              <a:tblGrid>
                <a:gridCol w="2107743">
                  <a:extLst>
                    <a:ext uri="{9D8B030D-6E8A-4147-A177-3AD203B41FA5}">
                      <a16:colId xmlns:a16="http://schemas.microsoft.com/office/drawing/2014/main" val="2843130655"/>
                    </a:ext>
                  </a:extLst>
                </a:gridCol>
                <a:gridCol w="8024139">
                  <a:extLst>
                    <a:ext uri="{9D8B030D-6E8A-4147-A177-3AD203B41FA5}">
                      <a16:colId xmlns:a16="http://schemas.microsoft.com/office/drawing/2014/main" val="3833183380"/>
                    </a:ext>
                  </a:extLst>
                </a:gridCol>
              </a:tblGrid>
              <a:tr h="524145">
                <a:tc>
                  <a:txBody>
                    <a:bodyPr/>
                    <a:lstStyle/>
                    <a:p>
                      <a:pPr marL="0" algn="l" defTabSz="914400" rtl="0" eaLnBrk="1" fontAlgn="t" latinLnBrk="0" hangingPunct="1">
                        <a:lnSpc>
                          <a:spcPct val="107000"/>
                        </a:lnSpc>
                        <a:spcBef>
                          <a:spcPts val="200"/>
                        </a:spcBef>
                        <a:spcAft>
                          <a:spcPts val="600"/>
                        </a:spcAft>
                        <a:buNone/>
                      </a:pPr>
                      <a:r>
                        <a:rPr lang="en-AU" sz="1800" b="1" i="0" u="none" strike="noStrike" kern="1200" dirty="0">
                          <a:solidFill>
                            <a:schemeClr val="bg1"/>
                          </a:solidFill>
                          <a:effectLst/>
                          <a:latin typeface="Aptos Narrow" panose="020B0004020202020204" pitchFamily="34" charset="0"/>
                          <a:cs typeface="Times New Roman" panose="02020603050405020304" pitchFamily="18" charset="0"/>
                        </a:rPr>
                        <a:t>Step 1: Notification of the death</a:t>
                      </a: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40000"/>
                        <a:lumOff val="60000"/>
                      </a:schemeClr>
                    </a:solidFill>
                  </a:tcPr>
                </a:tc>
                <a:tc>
                  <a:txBody>
                    <a:bodyPr/>
                    <a:lstStyle/>
                    <a:p>
                      <a:pPr marL="347472" indent="-324000" algn="l" defTabSz="914400" rtl="0" eaLnBrk="1" fontAlgn="t" latinLnBrk="0" hangingPunct="1">
                        <a:lnSpc>
                          <a:spcPct val="100000"/>
                        </a:lnSpc>
                        <a:spcBef>
                          <a:spcPts val="200"/>
                        </a:spcBef>
                        <a:spcAft>
                          <a:spcPts val="200"/>
                        </a:spcAft>
                        <a:buClrTx/>
                        <a:buSzPts val="1100"/>
                        <a:buFont typeface="Symbol" panose="05050102010706020507" pitchFamily="18" charset="2"/>
                        <a:buChar char="·"/>
                      </a:pPr>
                      <a:r>
                        <a:rPr lang="en-AU" sz="1800" b="0" i="0" u="none" strike="noStrike" kern="1200" dirty="0">
                          <a:solidFill>
                            <a:schemeClr val="tx1"/>
                          </a:solidFill>
                          <a:effectLst/>
                          <a:latin typeface="Aptos Narrow" panose="020B0004020202020204" pitchFamily="34" charset="0"/>
                          <a:cs typeface="Times New Roman" panose="02020603050405020304" pitchFamily="18" charset="0"/>
                        </a:rPr>
                        <a:t>Chair of LRG informed by either VicPol, Ambulance Victoria, Standby or </a:t>
                      </a:r>
                      <a:r>
                        <a:rPr lang="en-AU" sz="1800" b="0" i="0" u="none" strike="noStrike" kern="1200" dirty="0" err="1">
                          <a:solidFill>
                            <a:schemeClr val="tx1"/>
                          </a:solidFill>
                          <a:effectLst/>
                          <a:latin typeface="Aptos Narrow" panose="020B0004020202020204" pitchFamily="34" charset="0"/>
                          <a:cs typeface="Times New Roman" panose="02020603050405020304" pitchFamily="18" charset="0"/>
                        </a:rPr>
                        <a:t>Thirrili</a:t>
                      </a:r>
                      <a:r>
                        <a:rPr lang="en-AU" sz="1800" b="0" i="0" u="none" strike="noStrike" kern="1200" dirty="0">
                          <a:solidFill>
                            <a:schemeClr val="tx1"/>
                          </a:solidFill>
                          <a:effectLst/>
                          <a:latin typeface="Aptos Narrow" panose="020B0004020202020204" pitchFamily="34" charset="0"/>
                          <a:cs typeface="Times New Roman" panose="02020603050405020304" pitchFamily="18" charset="0"/>
                        </a:rPr>
                        <a:t>.</a:t>
                      </a:r>
                    </a:p>
                    <a:p>
                      <a:pPr marL="347472" indent="-324000" algn="l" defTabSz="914400" rtl="0" eaLnBrk="1" fontAlgn="t" latinLnBrk="0" hangingPunct="1">
                        <a:lnSpc>
                          <a:spcPct val="100000"/>
                        </a:lnSpc>
                        <a:spcBef>
                          <a:spcPts val="200"/>
                        </a:spcBef>
                        <a:spcAft>
                          <a:spcPts val="200"/>
                        </a:spcAft>
                        <a:buClrTx/>
                        <a:buSzPts val="1100"/>
                        <a:buFont typeface="Symbol" panose="05050102010706020507" pitchFamily="18" charset="2"/>
                        <a:buChar char="·"/>
                      </a:pPr>
                      <a:endParaRPr lang="en-AU" sz="1800" b="0" i="0" u="none" strike="noStrike" kern="1200" dirty="0">
                        <a:solidFill>
                          <a:schemeClr val="tx1"/>
                        </a:solidFill>
                        <a:effectLst/>
                        <a:latin typeface="Aptos Narrow" panose="020B0004020202020204" pitchFamily="34" charset="0"/>
                        <a:cs typeface="Times New Roman" panose="02020603050405020304" pitchFamily="18"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69358337"/>
                  </a:ext>
                </a:extLst>
              </a:tr>
              <a:tr h="1060622">
                <a:tc>
                  <a:txBody>
                    <a:bodyPr/>
                    <a:lstStyle/>
                    <a:p>
                      <a:pPr algn="l" fontAlgn="t">
                        <a:lnSpc>
                          <a:spcPct val="107000"/>
                        </a:lnSpc>
                        <a:spcBef>
                          <a:spcPts val="200"/>
                        </a:spcBef>
                        <a:spcAft>
                          <a:spcPts val="600"/>
                        </a:spcAft>
                        <a:buNone/>
                      </a:pPr>
                      <a:r>
                        <a:rPr lang="en-AU" sz="1800" b="1" i="0" u="none" strike="noStrike" dirty="0">
                          <a:solidFill>
                            <a:schemeClr val="bg1"/>
                          </a:solidFill>
                          <a:effectLst/>
                          <a:latin typeface="Aptos Narrow" panose="020B0004020202020204" pitchFamily="34" charset="0"/>
                          <a:ea typeface="Arial" panose="020B0604020202020204" pitchFamily="34" charset="0"/>
                          <a:cs typeface="Times New Roman" panose="02020603050405020304" pitchFamily="18" charset="0"/>
                        </a:rPr>
                        <a:t>Step 2: Monitoring and decision-making</a:t>
                      </a:r>
                      <a:endParaRPr lang="en-AU" sz="1800" b="0" i="0" u="none" strike="noStrike" dirty="0">
                        <a:solidFill>
                          <a:schemeClr val="bg1"/>
                        </a:solidFill>
                        <a:effectLst/>
                        <a:latin typeface="Aptos Narrow" panose="020B0004020202020204" pitchFamily="34" charset="0"/>
                      </a:endParaRPr>
                    </a:p>
                    <a:p>
                      <a:pPr algn="l" fontAlgn="t">
                        <a:lnSpc>
                          <a:spcPct val="107000"/>
                        </a:lnSpc>
                        <a:spcBef>
                          <a:spcPts val="200"/>
                        </a:spcBef>
                        <a:spcAft>
                          <a:spcPts val="600"/>
                        </a:spcAft>
                        <a:buNone/>
                      </a:pPr>
                      <a:endParaRPr lang="en-AU" sz="1800" b="0" i="0" u="none" strike="noStrike" dirty="0">
                        <a:solidFill>
                          <a:schemeClr val="bg1"/>
                        </a:solidFill>
                        <a:effectLst/>
                        <a:latin typeface="Aptos Narrow" panose="020B0004020202020204" pitchFamily="34"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88BC4"/>
                    </a:solidFill>
                  </a:tcPr>
                </a:tc>
                <a:tc>
                  <a:txBody>
                    <a:bodyPr/>
                    <a:lstStyle/>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ea typeface="Arial" panose="020B0604020202020204" pitchFamily="34" charset="0"/>
                          <a:cs typeface="Times New Roman" panose="02020603050405020304" pitchFamily="18" charset="0"/>
                        </a:rPr>
                        <a:t>Screening</a:t>
                      </a:r>
                    </a:p>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ea typeface="Arial" panose="020B0604020202020204" pitchFamily="34" charset="0"/>
                          <a:cs typeface="Times New Roman" panose="02020603050405020304" pitchFamily="18" charset="0"/>
                        </a:rPr>
                        <a:t>Gathering accurate information</a:t>
                      </a:r>
                    </a:p>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ea typeface="Arial" panose="020B0604020202020204" pitchFamily="34" charset="0"/>
                          <a:cs typeface="Times New Roman" panose="02020603050405020304" pitchFamily="18" charset="0"/>
                        </a:rPr>
                        <a:t>Identifying vulnerable or at-risk groups</a:t>
                      </a:r>
                    </a:p>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ea typeface="Arial" panose="020B0604020202020204" pitchFamily="34" charset="0"/>
                          <a:cs typeface="Times New Roman" panose="02020603050405020304" pitchFamily="18" charset="0"/>
                        </a:rPr>
                        <a:t>Identifying the agencies involved</a:t>
                      </a:r>
                    </a:p>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ea typeface="Arial" panose="020B0604020202020204" pitchFamily="34" charset="0"/>
                          <a:cs typeface="Times New Roman" panose="02020603050405020304" pitchFamily="18" charset="0"/>
                        </a:rPr>
                        <a:t>Deciding whether to activate a plan (Step2) risk assessment</a:t>
                      </a:r>
                      <a:endParaRPr lang="en-AU" sz="1800" b="0" i="0" u="none" strike="noStrike" dirty="0">
                        <a:effectLst/>
                        <a:latin typeface="Aptos Narrow" panose="020B0004020202020204" pitchFamily="34"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89002113"/>
                  </a:ext>
                </a:extLst>
              </a:tr>
              <a:tr h="654036">
                <a:tc>
                  <a:txBody>
                    <a:bodyPr/>
                    <a:lstStyle/>
                    <a:p>
                      <a:pPr algn="l" fontAlgn="t">
                        <a:lnSpc>
                          <a:spcPct val="107000"/>
                        </a:lnSpc>
                        <a:spcBef>
                          <a:spcPts val="200"/>
                        </a:spcBef>
                        <a:spcAft>
                          <a:spcPts val="600"/>
                        </a:spcAft>
                        <a:buNone/>
                      </a:pPr>
                      <a:r>
                        <a:rPr lang="en-AU" sz="1800" b="1" i="0" u="none" strike="noStrike" dirty="0">
                          <a:solidFill>
                            <a:schemeClr val="bg1"/>
                          </a:solidFill>
                          <a:effectLst/>
                          <a:latin typeface="Aptos Narrow" panose="020B0004020202020204" pitchFamily="34" charset="0"/>
                          <a:ea typeface="Arial" panose="020B0604020202020204" pitchFamily="34" charset="0"/>
                          <a:cs typeface="Times New Roman" panose="02020603050405020304" pitchFamily="18" charset="0"/>
                        </a:rPr>
                        <a:t>Step 3: Activation</a:t>
                      </a:r>
                      <a:endParaRPr lang="en-AU" sz="1800" b="0" i="0" u="none" strike="noStrike" dirty="0">
                        <a:solidFill>
                          <a:schemeClr val="bg1"/>
                        </a:solidFill>
                        <a:effectLst/>
                        <a:latin typeface="Aptos Narrow" panose="020B0004020202020204" pitchFamily="34"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C5B4"/>
                    </a:solidFill>
                  </a:tcPr>
                </a:tc>
                <a:tc>
                  <a:txBody>
                    <a:bodyPr/>
                    <a:lstStyle/>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ea typeface="Arial" panose="020B0604020202020204" pitchFamily="34" charset="0"/>
                          <a:cs typeface="Times New Roman" panose="02020603050405020304" pitchFamily="18" charset="0"/>
                        </a:rPr>
                        <a:t>Taking specific consideration into account during initial stages</a:t>
                      </a:r>
                    </a:p>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ea typeface="Arial" panose="020B0604020202020204" pitchFamily="34" charset="0"/>
                          <a:cs typeface="Times New Roman" panose="02020603050405020304" pitchFamily="18" charset="0"/>
                        </a:rPr>
                        <a:t>Arranging different levels and types of support responses</a:t>
                      </a:r>
                      <a:endParaRPr lang="en-AU" sz="1800" b="0" i="0" u="none" strike="noStrike" dirty="0">
                        <a:effectLst/>
                        <a:latin typeface="Aptos Narrow" panose="020B0004020202020204" pitchFamily="34"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6064102"/>
                  </a:ext>
                </a:extLst>
              </a:tr>
              <a:tr h="471972">
                <a:tc>
                  <a:txBody>
                    <a:bodyPr/>
                    <a:lstStyle/>
                    <a:p>
                      <a:pPr algn="l" fontAlgn="t">
                        <a:lnSpc>
                          <a:spcPct val="107000"/>
                        </a:lnSpc>
                        <a:spcBef>
                          <a:spcPts val="200"/>
                        </a:spcBef>
                        <a:spcAft>
                          <a:spcPts val="600"/>
                        </a:spcAft>
                        <a:buNone/>
                      </a:pPr>
                      <a:r>
                        <a:rPr lang="en-AU" sz="1800" b="1" i="0" u="none" strike="noStrike" dirty="0">
                          <a:solidFill>
                            <a:schemeClr val="bg1"/>
                          </a:solidFill>
                          <a:effectLst/>
                          <a:latin typeface="Aptos Narrow" panose="020B0004020202020204" pitchFamily="34" charset="0"/>
                          <a:ea typeface="Arial" panose="020B0604020202020204" pitchFamily="34" charset="0"/>
                          <a:cs typeface="Times New Roman" panose="02020603050405020304" pitchFamily="18" charset="0"/>
                        </a:rPr>
                        <a:t>Step 4: Deactivation</a:t>
                      </a:r>
                      <a:endParaRPr lang="en-AU" sz="1800" b="0" i="0" u="none" strike="noStrike" dirty="0">
                        <a:solidFill>
                          <a:schemeClr val="bg1"/>
                        </a:solidFill>
                        <a:effectLst/>
                        <a:latin typeface="Aptos Narrow" panose="020B0004020202020204" pitchFamily="34"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CF67"/>
                    </a:solidFill>
                  </a:tcPr>
                </a:tc>
                <a:tc>
                  <a:txBody>
                    <a:bodyPr/>
                    <a:lstStyle/>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ea typeface="Arial" panose="020B0604020202020204" pitchFamily="34" charset="0"/>
                          <a:cs typeface="Times New Roman" panose="02020603050405020304" pitchFamily="18" charset="0"/>
                        </a:rPr>
                        <a:t>Decision when to deactivate the response against a set of deactivation criteria and considerations</a:t>
                      </a:r>
                      <a:endParaRPr lang="en-AU" sz="1800" b="0" i="0" u="none" strike="noStrike" dirty="0">
                        <a:effectLst/>
                        <a:latin typeface="Aptos Narrow" panose="020B0004020202020204" pitchFamily="34"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38372914"/>
                  </a:ext>
                </a:extLst>
              </a:tr>
              <a:tr h="636069">
                <a:tc>
                  <a:txBody>
                    <a:bodyPr/>
                    <a:lstStyle/>
                    <a:p>
                      <a:pPr algn="l" fontAlgn="t">
                        <a:lnSpc>
                          <a:spcPct val="107000"/>
                        </a:lnSpc>
                        <a:spcBef>
                          <a:spcPts val="200"/>
                        </a:spcBef>
                        <a:spcAft>
                          <a:spcPts val="600"/>
                        </a:spcAft>
                        <a:buNone/>
                      </a:pPr>
                      <a:r>
                        <a:rPr lang="en-AU" sz="1800" b="1" i="0" u="none" strike="noStrike" dirty="0">
                          <a:solidFill>
                            <a:schemeClr val="bg1"/>
                          </a:solidFill>
                          <a:effectLst/>
                          <a:latin typeface="Aptos Narrow" panose="020B0004020202020204" pitchFamily="34" charset="0"/>
                          <a:ea typeface="Arial" panose="020B0604020202020204" pitchFamily="34" charset="0"/>
                          <a:cs typeface="Times New Roman" panose="02020603050405020304" pitchFamily="18" charset="0"/>
                        </a:rPr>
                        <a:t>Step 5: Evaluation</a:t>
                      </a:r>
                      <a:endParaRPr lang="en-AU" sz="1800" b="0" i="0" u="none" strike="noStrike" dirty="0">
                        <a:solidFill>
                          <a:schemeClr val="bg1"/>
                        </a:solidFill>
                        <a:effectLst/>
                        <a:latin typeface="Aptos Narrow" panose="020B0004020202020204" pitchFamily="34"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A5D8"/>
                    </a:solidFill>
                  </a:tcPr>
                </a:tc>
                <a:tc>
                  <a:txBody>
                    <a:bodyPr/>
                    <a:lstStyle/>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ea typeface="Arial" panose="020B0604020202020204" pitchFamily="34" charset="0"/>
                          <a:cs typeface="Times New Roman" panose="02020603050405020304" pitchFamily="18" charset="0"/>
                        </a:rPr>
                        <a:t>Evaluation, reviewing and assessing</a:t>
                      </a:r>
                    </a:p>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ea typeface="Arial" panose="020B0604020202020204" pitchFamily="34" charset="0"/>
                          <a:cs typeface="Times New Roman" panose="02020603050405020304" pitchFamily="18" charset="0"/>
                        </a:rPr>
                        <a:t>Sharing the learning</a:t>
                      </a:r>
                      <a:endParaRPr lang="en-AU" sz="1800" b="0" i="0" u="none" strike="noStrike" dirty="0">
                        <a:effectLst/>
                        <a:latin typeface="Aptos Narrow" panose="020B0004020202020204" pitchFamily="34"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35596663"/>
                  </a:ext>
                </a:extLst>
              </a:tr>
            </a:tbl>
          </a:graphicData>
        </a:graphic>
      </p:graphicFrame>
    </p:spTree>
    <p:extLst>
      <p:ext uri="{BB962C8B-B14F-4D97-AF65-F5344CB8AC3E}">
        <p14:creationId xmlns:p14="http://schemas.microsoft.com/office/powerpoint/2010/main" val="31509930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391C021-60C4-40A6-D192-243540F9D35F}"/>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591D2AD-116A-D0B6-03F8-B3543C8934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72FC41-2C24-EB67-1664-5D5B7E81F5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FE86681-E640-2824-E694-318CE3E7B9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59248FF-0687-A94C-921A-7FE4E3B8E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2AFAADA-A028-D217-76FC-83B90476A5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BA49FE3-02CC-B71E-07C3-0350B1B3E205}"/>
              </a:ext>
            </a:extLst>
          </p:cNvPr>
          <p:cNvSpPr>
            <a:spLocks noGrp="1"/>
          </p:cNvSpPr>
          <p:nvPr>
            <p:ph type="title"/>
          </p:nvPr>
        </p:nvSpPr>
        <p:spPr>
          <a:xfrm>
            <a:off x="914399" y="278535"/>
            <a:ext cx="10818251" cy="1033669"/>
          </a:xfrm>
        </p:spPr>
        <p:txBody>
          <a:bodyPr>
            <a:normAutofit fontScale="90000"/>
          </a:bodyPr>
          <a:lstStyle/>
          <a:p>
            <a:r>
              <a:rPr lang="en-AU" sz="4000" dirty="0">
                <a:solidFill>
                  <a:schemeClr val="bg1"/>
                </a:solidFill>
              </a:rPr>
              <a:t>Set out key steps and timelines to enact your response</a:t>
            </a:r>
          </a:p>
        </p:txBody>
      </p:sp>
      <p:sp>
        <p:nvSpPr>
          <p:cNvPr id="15" name="TextBox 14">
            <a:extLst>
              <a:ext uri="{FF2B5EF4-FFF2-40B4-BE49-F238E27FC236}">
                <a16:creationId xmlns:a16="http://schemas.microsoft.com/office/drawing/2014/main" id="{8205C4E6-E278-C1B1-B613-03FEE61BEB59}"/>
              </a:ext>
            </a:extLst>
          </p:cNvPr>
          <p:cNvSpPr txBox="1"/>
          <p:nvPr/>
        </p:nvSpPr>
        <p:spPr>
          <a:xfrm>
            <a:off x="914399" y="1959878"/>
            <a:ext cx="10515601" cy="707886"/>
          </a:xfrm>
          <a:prstGeom prst="rect">
            <a:avLst/>
          </a:prstGeom>
          <a:noFill/>
        </p:spPr>
        <p:txBody>
          <a:bodyPr wrap="square">
            <a:spAutoFit/>
          </a:bodyPr>
          <a:lstStyle/>
          <a:p>
            <a:r>
              <a:rPr lang="en-AU" sz="2000" dirty="0"/>
              <a:t>A postvention protocol sets out the steps you will take to deliver a coordinated response and supports in your community to those impacted by a suicide or sudden death. </a:t>
            </a:r>
          </a:p>
        </p:txBody>
      </p:sp>
      <p:graphicFrame>
        <p:nvGraphicFramePr>
          <p:cNvPr id="4" name="Table 3">
            <a:extLst>
              <a:ext uri="{FF2B5EF4-FFF2-40B4-BE49-F238E27FC236}">
                <a16:creationId xmlns:a16="http://schemas.microsoft.com/office/drawing/2014/main" id="{156E4F24-52F1-938D-DB91-1E639D50C393}"/>
              </a:ext>
            </a:extLst>
          </p:cNvPr>
          <p:cNvGraphicFramePr>
            <a:graphicFrameLocks noGrp="1"/>
          </p:cNvGraphicFramePr>
          <p:nvPr>
            <p:extLst>
              <p:ext uri="{D42A27DB-BD31-4B8C-83A1-F6EECF244321}">
                <p14:modId xmlns:p14="http://schemas.microsoft.com/office/powerpoint/2010/main" val="1377687942"/>
              </p:ext>
            </p:extLst>
          </p:nvPr>
        </p:nvGraphicFramePr>
        <p:xfrm>
          <a:off x="914399" y="2713987"/>
          <a:ext cx="10149841" cy="4001778"/>
        </p:xfrm>
        <a:graphic>
          <a:graphicData uri="http://schemas.openxmlformats.org/drawingml/2006/table">
            <a:tbl>
              <a:tblPr firstRow="1" firstCol="1" bandRow="1"/>
              <a:tblGrid>
                <a:gridCol w="2111479">
                  <a:extLst>
                    <a:ext uri="{9D8B030D-6E8A-4147-A177-3AD203B41FA5}">
                      <a16:colId xmlns:a16="http://schemas.microsoft.com/office/drawing/2014/main" val="2843130655"/>
                    </a:ext>
                  </a:extLst>
                </a:gridCol>
                <a:gridCol w="8038362">
                  <a:extLst>
                    <a:ext uri="{9D8B030D-6E8A-4147-A177-3AD203B41FA5}">
                      <a16:colId xmlns:a16="http://schemas.microsoft.com/office/drawing/2014/main" val="3833183380"/>
                    </a:ext>
                  </a:extLst>
                </a:gridCol>
              </a:tblGrid>
              <a:tr h="590313">
                <a:tc>
                  <a:txBody>
                    <a:bodyPr/>
                    <a:lstStyle/>
                    <a:p>
                      <a:pPr marL="0" algn="l" defTabSz="914400" rtl="0" eaLnBrk="1" fontAlgn="t" latinLnBrk="0" hangingPunct="1">
                        <a:lnSpc>
                          <a:spcPct val="107000"/>
                        </a:lnSpc>
                        <a:spcBef>
                          <a:spcPts val="200"/>
                        </a:spcBef>
                        <a:spcAft>
                          <a:spcPts val="600"/>
                        </a:spcAft>
                        <a:buNone/>
                      </a:pPr>
                      <a:r>
                        <a:rPr lang="en-AU" sz="1800" b="1" i="0" u="none" strike="noStrike" kern="1200" dirty="0">
                          <a:solidFill>
                            <a:schemeClr val="bg1"/>
                          </a:solidFill>
                          <a:effectLst/>
                          <a:latin typeface="Aptos Narrow" panose="020B0004020202020204" pitchFamily="34" charset="0"/>
                          <a:cs typeface="Times New Roman" panose="02020603050405020304" pitchFamily="18" charset="0"/>
                        </a:rPr>
                        <a:t>Step 1: Notification of the death</a:t>
                      </a: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40000"/>
                        <a:lumOff val="60000"/>
                      </a:schemeClr>
                    </a:solidFill>
                  </a:tcPr>
                </a:tc>
                <a:tc>
                  <a:txBody>
                    <a:bodyPr/>
                    <a:lstStyle/>
                    <a:p>
                      <a:pPr marL="347472" indent="-324000" algn="l" defTabSz="914400" rtl="0" eaLnBrk="1" fontAlgn="t" latinLnBrk="0" hangingPunct="1">
                        <a:lnSpc>
                          <a:spcPct val="100000"/>
                        </a:lnSpc>
                        <a:spcBef>
                          <a:spcPts val="200"/>
                        </a:spcBef>
                        <a:spcAft>
                          <a:spcPts val="200"/>
                        </a:spcAft>
                        <a:buClrTx/>
                        <a:buSzPts val="1100"/>
                        <a:buFont typeface="Symbol" panose="05050102010706020507" pitchFamily="18" charset="2"/>
                        <a:buChar char="·"/>
                      </a:pPr>
                      <a:r>
                        <a:rPr lang="en-AU" sz="1800" b="0" i="0" u="none" strike="noStrike" kern="1200" dirty="0">
                          <a:solidFill>
                            <a:schemeClr val="tx1"/>
                          </a:solidFill>
                          <a:effectLst/>
                          <a:latin typeface="Aptos Narrow" panose="020B0004020202020204" pitchFamily="34" charset="0"/>
                          <a:cs typeface="Times New Roman" panose="02020603050405020304" pitchFamily="18" charset="0"/>
                        </a:rPr>
                        <a:t>Chair of LRG informed by either VicPol, Ambulance Victoria, Standby or </a:t>
                      </a:r>
                      <a:r>
                        <a:rPr lang="en-AU" sz="1800" b="0" i="0" u="none" strike="noStrike" kern="1200" dirty="0" err="1">
                          <a:solidFill>
                            <a:schemeClr val="tx1"/>
                          </a:solidFill>
                          <a:effectLst/>
                          <a:latin typeface="Aptos Narrow" panose="020B0004020202020204" pitchFamily="34" charset="0"/>
                          <a:cs typeface="Times New Roman" panose="02020603050405020304" pitchFamily="18" charset="0"/>
                        </a:rPr>
                        <a:t>Thirrili</a:t>
                      </a:r>
                      <a:r>
                        <a:rPr lang="en-AU" sz="1800" b="0" i="0" u="none" strike="noStrike" kern="1200" dirty="0">
                          <a:solidFill>
                            <a:schemeClr val="tx1"/>
                          </a:solidFill>
                          <a:effectLst/>
                          <a:latin typeface="Aptos Narrow" panose="020B0004020202020204" pitchFamily="34" charset="0"/>
                          <a:cs typeface="Times New Roman" panose="02020603050405020304" pitchFamily="18" charset="0"/>
                        </a:rPr>
                        <a:t>.</a:t>
                      </a:r>
                    </a:p>
                    <a:p>
                      <a:pPr marL="347472" indent="-324000" algn="l" defTabSz="914400" rtl="0" eaLnBrk="1" fontAlgn="t" latinLnBrk="0" hangingPunct="1">
                        <a:lnSpc>
                          <a:spcPct val="100000"/>
                        </a:lnSpc>
                        <a:spcBef>
                          <a:spcPts val="200"/>
                        </a:spcBef>
                        <a:spcAft>
                          <a:spcPts val="200"/>
                        </a:spcAft>
                        <a:buClrTx/>
                        <a:buSzPts val="1100"/>
                        <a:buFont typeface="Symbol" panose="05050102010706020507" pitchFamily="18" charset="2"/>
                        <a:buChar char="·"/>
                      </a:pPr>
                      <a:endParaRPr lang="en-AU" sz="1800" b="0" i="0" u="none" strike="noStrike" kern="1200" dirty="0">
                        <a:solidFill>
                          <a:schemeClr val="tx1"/>
                        </a:solidFill>
                        <a:effectLst/>
                        <a:latin typeface="Aptos Narrow" panose="020B0004020202020204" pitchFamily="34" charset="0"/>
                        <a:cs typeface="Times New Roman" panose="02020603050405020304" pitchFamily="18"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69358337"/>
                  </a:ext>
                </a:extLst>
              </a:tr>
              <a:tr h="1219712">
                <a:tc>
                  <a:txBody>
                    <a:bodyPr/>
                    <a:lstStyle/>
                    <a:p>
                      <a:pPr algn="l" fontAlgn="t">
                        <a:lnSpc>
                          <a:spcPct val="107000"/>
                        </a:lnSpc>
                        <a:spcBef>
                          <a:spcPts val="200"/>
                        </a:spcBef>
                        <a:spcAft>
                          <a:spcPts val="600"/>
                        </a:spcAft>
                        <a:buNone/>
                      </a:pPr>
                      <a:r>
                        <a:rPr lang="en-AU" sz="1800" b="1" i="0" u="none" strike="noStrike" dirty="0">
                          <a:solidFill>
                            <a:schemeClr val="bg1"/>
                          </a:solidFill>
                          <a:effectLst/>
                          <a:latin typeface="Aptos Narrow" panose="020B0004020202020204" pitchFamily="34" charset="0"/>
                          <a:ea typeface="Arial" panose="020B0604020202020204" pitchFamily="34" charset="0"/>
                          <a:cs typeface="Times New Roman" panose="02020603050405020304" pitchFamily="18" charset="0"/>
                        </a:rPr>
                        <a:t>Step 2: Monitoring and decision-making</a:t>
                      </a:r>
                      <a:endParaRPr lang="en-AU" sz="1800" b="0" i="0" u="none" strike="noStrike" dirty="0">
                        <a:solidFill>
                          <a:schemeClr val="bg1"/>
                        </a:solidFill>
                        <a:effectLst/>
                        <a:latin typeface="Aptos Narrow" panose="020B0004020202020204" pitchFamily="34" charset="0"/>
                      </a:endParaRPr>
                    </a:p>
                    <a:p>
                      <a:pPr algn="l" fontAlgn="t">
                        <a:lnSpc>
                          <a:spcPct val="107000"/>
                        </a:lnSpc>
                        <a:spcBef>
                          <a:spcPts val="200"/>
                        </a:spcBef>
                        <a:spcAft>
                          <a:spcPts val="600"/>
                        </a:spcAft>
                        <a:buNone/>
                      </a:pPr>
                      <a:endParaRPr lang="en-AU" sz="1800" b="0" i="0" u="none" strike="noStrike" dirty="0">
                        <a:solidFill>
                          <a:schemeClr val="bg1"/>
                        </a:solidFill>
                        <a:effectLst/>
                        <a:latin typeface="Aptos Narrow" panose="020B0004020202020204" pitchFamily="34"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88BC4"/>
                    </a:solidFill>
                  </a:tcPr>
                </a:tc>
                <a:tc>
                  <a:txBody>
                    <a:bodyPr/>
                    <a:lstStyle/>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ea typeface="Arial" panose="020B0604020202020204" pitchFamily="34" charset="0"/>
                          <a:cs typeface="Times New Roman" panose="02020603050405020304" pitchFamily="18" charset="0"/>
                        </a:rPr>
                        <a:t>Screening</a:t>
                      </a:r>
                    </a:p>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ea typeface="Arial" panose="020B0604020202020204" pitchFamily="34" charset="0"/>
                          <a:cs typeface="Times New Roman" panose="02020603050405020304" pitchFamily="18" charset="0"/>
                        </a:rPr>
                        <a:t>Gathering accurate information</a:t>
                      </a:r>
                    </a:p>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ea typeface="Arial" panose="020B0604020202020204" pitchFamily="34" charset="0"/>
                          <a:cs typeface="Times New Roman" panose="02020603050405020304" pitchFamily="18" charset="0"/>
                        </a:rPr>
                        <a:t>Identifying vulnerable or at-risk groups and agencies involved</a:t>
                      </a:r>
                    </a:p>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ea typeface="Arial" panose="020B0604020202020204" pitchFamily="34" charset="0"/>
                          <a:cs typeface="Times New Roman" panose="02020603050405020304" pitchFamily="18" charset="0"/>
                        </a:rPr>
                        <a:t>Deciding whether to activate a plan (Step2) risk assessment</a:t>
                      </a:r>
                      <a:endParaRPr lang="en-AU" sz="1800" b="0" i="0" u="none" strike="noStrike" dirty="0">
                        <a:effectLst/>
                        <a:latin typeface="Aptos Narrow" panose="020B0004020202020204" pitchFamily="34"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89002113"/>
                  </a:ext>
                </a:extLst>
              </a:tr>
              <a:tr h="633073">
                <a:tc>
                  <a:txBody>
                    <a:bodyPr/>
                    <a:lstStyle/>
                    <a:p>
                      <a:pPr algn="l" fontAlgn="t">
                        <a:lnSpc>
                          <a:spcPct val="107000"/>
                        </a:lnSpc>
                        <a:spcBef>
                          <a:spcPts val="200"/>
                        </a:spcBef>
                        <a:spcAft>
                          <a:spcPts val="600"/>
                        </a:spcAft>
                        <a:buNone/>
                      </a:pPr>
                      <a:r>
                        <a:rPr lang="en-AU" sz="1800" b="1" i="0" u="none" strike="noStrike" dirty="0">
                          <a:solidFill>
                            <a:schemeClr val="bg1"/>
                          </a:solidFill>
                          <a:effectLst/>
                          <a:latin typeface="Aptos Narrow" panose="020B0004020202020204" pitchFamily="34" charset="0"/>
                          <a:ea typeface="Arial" panose="020B0604020202020204" pitchFamily="34" charset="0"/>
                          <a:cs typeface="Times New Roman" panose="02020603050405020304" pitchFamily="18" charset="0"/>
                        </a:rPr>
                        <a:t>Step 3a: Decision to activate</a:t>
                      </a:r>
                      <a:endParaRPr lang="en-AU" sz="1800" b="0" i="0" u="none" strike="noStrike" dirty="0">
                        <a:solidFill>
                          <a:schemeClr val="bg1"/>
                        </a:solidFill>
                        <a:effectLst/>
                        <a:latin typeface="Aptos Narrow" panose="020B0004020202020204" pitchFamily="34"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C5B4"/>
                    </a:solidFill>
                  </a:tcPr>
                </a:tc>
                <a:tc>
                  <a:txBody>
                    <a:bodyPr/>
                    <a:lstStyle/>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ea typeface="+mj-ea"/>
                          <a:cs typeface="Times New Roman" panose="02020603050405020304" pitchFamily="18" charset="0"/>
                        </a:rPr>
                        <a:t>Taking specific consideration into account during initial stages</a:t>
                      </a:r>
                    </a:p>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ea typeface="+mj-ea"/>
                          <a:cs typeface="Times New Roman" panose="02020603050405020304" pitchFamily="18" charset="0"/>
                        </a:rPr>
                        <a:t>Arranging different levels and types of support responses</a:t>
                      </a:r>
                      <a:endParaRPr lang="en-AU" sz="1800" b="0" i="0" u="none" strike="noStrike" dirty="0">
                        <a:effectLst/>
                        <a:latin typeface="Aptos Narrow" panose="020B0004020202020204" pitchFamily="34"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6064102"/>
                  </a:ext>
                </a:extLst>
              </a:tr>
              <a:tr h="590313">
                <a:tc>
                  <a:txBody>
                    <a:bodyPr/>
                    <a:lstStyle/>
                    <a:p>
                      <a:pPr marL="0" marR="0" lvl="0" indent="0" algn="l" defTabSz="914400" rtl="0" eaLnBrk="1" fontAlgn="t" latinLnBrk="0" hangingPunct="1">
                        <a:lnSpc>
                          <a:spcPct val="107000"/>
                        </a:lnSpc>
                        <a:spcBef>
                          <a:spcPts val="200"/>
                        </a:spcBef>
                        <a:spcAft>
                          <a:spcPts val="600"/>
                        </a:spcAft>
                        <a:buClrTx/>
                        <a:buSzTx/>
                        <a:buFontTx/>
                        <a:buNone/>
                        <a:tabLst/>
                        <a:defRPr/>
                      </a:pPr>
                      <a:r>
                        <a:rPr lang="en-AU" sz="1800" b="1" i="0" u="none" strike="noStrike" dirty="0">
                          <a:solidFill>
                            <a:schemeClr val="bg1"/>
                          </a:solidFill>
                          <a:effectLst/>
                          <a:latin typeface="Aptos Narrow" panose="020B0004020202020204" pitchFamily="34" charset="0"/>
                          <a:ea typeface="Arial" panose="020B0604020202020204" pitchFamily="34" charset="0"/>
                          <a:cs typeface="Times New Roman" panose="02020603050405020304" pitchFamily="18" charset="0"/>
                        </a:rPr>
                        <a:t>Step 3b: Decision not to activate</a:t>
                      </a:r>
                      <a:endParaRPr lang="en-AU" sz="1800" b="0" i="0" u="none" strike="noStrike" dirty="0">
                        <a:solidFill>
                          <a:schemeClr val="bg1"/>
                        </a:solidFill>
                        <a:effectLst/>
                        <a:latin typeface="Aptos Narrow" panose="020B0004020202020204" pitchFamily="34"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C5B4"/>
                    </a:solidFill>
                  </a:tcPr>
                </a:tc>
                <a:tc>
                  <a:txBody>
                    <a:bodyPr/>
                    <a:lstStyle/>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rPr>
                        <a:t>Communication to LRG around incident and rationale not to activate</a:t>
                      </a:r>
                    </a:p>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rPr>
                        <a:t>LRG keep watching brief and be prepared to activate if need be.</a:t>
                      </a: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07268057"/>
                  </a:ext>
                </a:extLst>
              </a:tr>
              <a:tr h="541141">
                <a:tc>
                  <a:txBody>
                    <a:bodyPr/>
                    <a:lstStyle/>
                    <a:p>
                      <a:pPr algn="l" fontAlgn="t">
                        <a:lnSpc>
                          <a:spcPct val="107000"/>
                        </a:lnSpc>
                        <a:spcBef>
                          <a:spcPts val="200"/>
                        </a:spcBef>
                        <a:spcAft>
                          <a:spcPts val="600"/>
                        </a:spcAft>
                        <a:buNone/>
                      </a:pPr>
                      <a:r>
                        <a:rPr lang="en-AU" sz="1800" b="1" i="0" u="none" strike="noStrike" dirty="0">
                          <a:solidFill>
                            <a:schemeClr val="bg1"/>
                          </a:solidFill>
                          <a:effectLst/>
                          <a:latin typeface="Aptos Narrow" panose="020B0004020202020204" pitchFamily="34" charset="0"/>
                          <a:ea typeface="Arial" panose="020B0604020202020204" pitchFamily="34" charset="0"/>
                          <a:cs typeface="Times New Roman" panose="02020603050405020304" pitchFamily="18" charset="0"/>
                        </a:rPr>
                        <a:t>Step 4: Deactivation</a:t>
                      </a:r>
                      <a:endParaRPr lang="en-AU" sz="1800" b="0" i="0" u="none" strike="noStrike" dirty="0">
                        <a:solidFill>
                          <a:schemeClr val="bg1"/>
                        </a:solidFill>
                        <a:effectLst/>
                        <a:latin typeface="Aptos Narrow" panose="020B0004020202020204" pitchFamily="34"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CF67"/>
                    </a:solidFill>
                  </a:tcPr>
                </a:tc>
                <a:tc>
                  <a:txBody>
                    <a:bodyPr/>
                    <a:lstStyle/>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ea typeface="Arial" panose="020B0604020202020204" pitchFamily="34" charset="0"/>
                          <a:cs typeface="Times New Roman" panose="02020603050405020304" pitchFamily="18" charset="0"/>
                        </a:rPr>
                        <a:t>Decision when to deactivate the response against a set of deactivation criteria and considerations</a:t>
                      </a:r>
                      <a:endParaRPr lang="en-AU" sz="1800" b="0" i="0" u="none" strike="noStrike" dirty="0">
                        <a:effectLst/>
                        <a:latin typeface="Aptos Narrow" panose="020B0004020202020204" pitchFamily="34"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38372914"/>
                  </a:ext>
                </a:extLst>
              </a:tr>
              <a:tr h="282946">
                <a:tc>
                  <a:txBody>
                    <a:bodyPr/>
                    <a:lstStyle/>
                    <a:p>
                      <a:pPr algn="l" fontAlgn="t">
                        <a:lnSpc>
                          <a:spcPct val="107000"/>
                        </a:lnSpc>
                        <a:spcBef>
                          <a:spcPts val="200"/>
                        </a:spcBef>
                        <a:spcAft>
                          <a:spcPts val="600"/>
                        </a:spcAft>
                        <a:buNone/>
                      </a:pPr>
                      <a:r>
                        <a:rPr lang="en-AU" sz="1800" b="1" i="0" u="none" strike="noStrike" dirty="0">
                          <a:solidFill>
                            <a:schemeClr val="bg1"/>
                          </a:solidFill>
                          <a:effectLst/>
                          <a:latin typeface="Aptos Narrow" panose="020B0004020202020204" pitchFamily="34" charset="0"/>
                          <a:ea typeface="Arial" panose="020B0604020202020204" pitchFamily="34" charset="0"/>
                          <a:cs typeface="Times New Roman" panose="02020603050405020304" pitchFamily="18" charset="0"/>
                        </a:rPr>
                        <a:t>Step 5: Evaluation</a:t>
                      </a:r>
                      <a:endParaRPr lang="en-AU" sz="1800" b="0" i="0" u="none" strike="noStrike" dirty="0">
                        <a:solidFill>
                          <a:schemeClr val="bg1"/>
                        </a:solidFill>
                        <a:effectLst/>
                        <a:latin typeface="Aptos Narrow" panose="020B0004020202020204" pitchFamily="34"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A5D8"/>
                    </a:solidFill>
                  </a:tcPr>
                </a:tc>
                <a:tc>
                  <a:txBody>
                    <a:bodyPr/>
                    <a:lstStyle/>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ea typeface="Arial" panose="020B0604020202020204" pitchFamily="34" charset="0"/>
                          <a:cs typeface="Times New Roman" panose="02020603050405020304" pitchFamily="18" charset="0"/>
                        </a:rPr>
                        <a:t>Evaluation, reviewing and assessing, and sharing the learning</a:t>
                      </a:r>
                      <a:endParaRPr lang="en-AU" sz="1800" b="0" i="0" u="none" strike="noStrike" dirty="0">
                        <a:effectLst/>
                        <a:latin typeface="Aptos Narrow" panose="020B0004020202020204" pitchFamily="34"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35596663"/>
                  </a:ext>
                </a:extLst>
              </a:tr>
            </a:tbl>
          </a:graphicData>
        </a:graphic>
      </p:graphicFrame>
    </p:spTree>
    <p:extLst>
      <p:ext uri="{BB962C8B-B14F-4D97-AF65-F5344CB8AC3E}">
        <p14:creationId xmlns:p14="http://schemas.microsoft.com/office/powerpoint/2010/main" val="1123073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2">
            <a:extLst>
              <a:ext uri="{FF2B5EF4-FFF2-40B4-BE49-F238E27FC236}">
                <a16:creationId xmlns:a16="http://schemas.microsoft.com/office/drawing/2014/main" id="{8729A9E6-6A17-630E-824A-8CDBA5AEE5A7}"/>
              </a:ext>
            </a:extLst>
          </p:cNvPr>
          <p:cNvSpPr>
            <a:spLocks noGrp="1"/>
          </p:cNvSpPr>
          <p:nvPr>
            <p:ph idx="1"/>
          </p:nvPr>
        </p:nvSpPr>
        <p:spPr>
          <a:xfrm>
            <a:off x="669034" y="2066544"/>
            <a:ext cx="10853928" cy="4160520"/>
          </a:xfrm>
        </p:spPr>
        <p:txBody>
          <a:bodyPr>
            <a:normAutofit/>
          </a:bodyPr>
          <a:lstStyle/>
          <a:p>
            <a:pPr marL="0" indent="0" algn="ctr">
              <a:spcAft>
                <a:spcPts val="1200"/>
              </a:spcAft>
              <a:buNone/>
            </a:pPr>
            <a:r>
              <a:rPr lang="en-AU" sz="2000" dirty="0">
                <a:effectLst/>
                <a:highlight>
                  <a:srgbClr val="FFFF00"/>
                </a:highlight>
                <a:ea typeface="Arial" panose="020B0604020202020204" pitchFamily="34" charset="0"/>
                <a:cs typeface="Times New Roman" panose="02020603050405020304" pitchFamily="18" charset="0"/>
              </a:rPr>
              <a:t>[Organisation] </a:t>
            </a:r>
            <a:r>
              <a:rPr lang="en-AU" sz="2000" dirty="0">
                <a:effectLst/>
                <a:ea typeface="Arial" panose="020B0604020202020204" pitchFamily="34" charset="0"/>
                <a:cs typeface="Times New Roman" panose="02020603050405020304" pitchFamily="18" charset="0"/>
              </a:rPr>
              <a:t>acknowledges we are meeting on </a:t>
            </a:r>
            <a:r>
              <a:rPr lang="en-AU" sz="2000" dirty="0">
                <a:effectLst/>
                <a:highlight>
                  <a:srgbClr val="FFFF00"/>
                </a:highlight>
                <a:ea typeface="Arial" panose="020B0604020202020204" pitchFamily="34" charset="0"/>
                <a:cs typeface="Times New Roman" panose="02020603050405020304" pitchFamily="18" charset="0"/>
              </a:rPr>
              <a:t>[Traditional owner/s]</a:t>
            </a:r>
            <a:r>
              <a:rPr lang="en-AU" sz="2000" dirty="0">
                <a:effectLst/>
                <a:ea typeface="Arial" panose="020B0604020202020204" pitchFamily="34" charset="0"/>
                <a:cs typeface="Times New Roman" panose="02020603050405020304" pitchFamily="18" charset="0"/>
              </a:rPr>
              <a:t> Country, the unceded lands of the </a:t>
            </a:r>
            <a:r>
              <a:rPr lang="en-AU" sz="2000" dirty="0">
                <a:effectLst/>
                <a:highlight>
                  <a:srgbClr val="FFFF00"/>
                </a:highlight>
                <a:ea typeface="Arial" panose="020B0604020202020204" pitchFamily="34" charset="0"/>
                <a:cs typeface="Times New Roman" panose="02020603050405020304" pitchFamily="18" charset="0"/>
              </a:rPr>
              <a:t>[Traditional owner/s]</a:t>
            </a:r>
            <a:r>
              <a:rPr lang="en-AU" sz="2000" dirty="0">
                <a:effectLst/>
                <a:ea typeface="Arial" panose="020B0604020202020204" pitchFamily="34" charset="0"/>
                <a:cs typeface="Times New Roman" panose="02020603050405020304" pitchFamily="18" charset="0"/>
              </a:rPr>
              <a:t> Peoples.</a:t>
            </a:r>
          </a:p>
          <a:p>
            <a:pPr marL="0" indent="0" algn="ctr">
              <a:spcAft>
                <a:spcPts val="1200"/>
              </a:spcAft>
              <a:buNone/>
            </a:pPr>
            <a:r>
              <a:rPr lang="en-AU" sz="2000" dirty="0">
                <a:effectLst/>
                <a:ea typeface="Arial" panose="020B0604020202020204" pitchFamily="34" charset="0"/>
                <a:cs typeface="Times New Roman" panose="02020603050405020304" pitchFamily="18" charset="0"/>
              </a:rPr>
              <a:t>We pay our respects and give thanks to the Ancestors, Elders and Young People</a:t>
            </a:r>
            <a:br>
              <a:rPr lang="en-AU" sz="2000" dirty="0">
                <a:effectLst/>
                <a:ea typeface="Arial" panose="020B0604020202020204" pitchFamily="34" charset="0"/>
                <a:cs typeface="Times New Roman" panose="02020603050405020304" pitchFamily="18" charset="0"/>
              </a:rPr>
            </a:br>
            <a:r>
              <a:rPr lang="en-AU" sz="2000" dirty="0">
                <a:effectLst/>
                <a:ea typeface="Arial" panose="020B0604020202020204" pitchFamily="34" charset="0"/>
                <a:cs typeface="Times New Roman" panose="02020603050405020304" pitchFamily="18" charset="0"/>
              </a:rPr>
              <a:t>for their nurturing, protection and caregiving of these sacred lands and waterways,</a:t>
            </a:r>
            <a:br>
              <a:rPr lang="en-AU" sz="2000" dirty="0">
                <a:effectLst/>
                <a:ea typeface="Arial" panose="020B0604020202020204" pitchFamily="34" charset="0"/>
                <a:cs typeface="Times New Roman" panose="02020603050405020304" pitchFamily="18" charset="0"/>
              </a:rPr>
            </a:br>
            <a:r>
              <a:rPr lang="en-AU" sz="2000" dirty="0">
                <a:effectLst/>
                <a:ea typeface="Arial" panose="020B0604020202020204" pitchFamily="34" charset="0"/>
                <a:cs typeface="Times New Roman" panose="02020603050405020304" pitchFamily="18" charset="0"/>
              </a:rPr>
              <a:t>acknowledging their continuing cultural, spiritual and educational practices.</a:t>
            </a:r>
          </a:p>
          <a:p>
            <a:pPr marL="0" indent="0" algn="ctr">
              <a:spcAft>
                <a:spcPts val="1200"/>
              </a:spcAft>
              <a:buNone/>
            </a:pPr>
            <a:r>
              <a:rPr lang="en-AU" sz="2000" dirty="0">
                <a:effectLst/>
                <a:ea typeface="Arial" panose="020B0604020202020204" pitchFamily="34" charset="0"/>
                <a:cs typeface="Times New Roman" panose="02020603050405020304" pitchFamily="18" charset="0"/>
              </a:rPr>
              <a:t>We are grateful for the sharing of Country and the renewal that Country gives us.</a:t>
            </a:r>
            <a:br>
              <a:rPr lang="en-AU" sz="2000" dirty="0">
                <a:effectLst/>
                <a:ea typeface="Arial" panose="020B0604020202020204" pitchFamily="34" charset="0"/>
                <a:cs typeface="Times New Roman" panose="02020603050405020304" pitchFamily="18" charset="0"/>
              </a:rPr>
            </a:br>
            <a:r>
              <a:rPr lang="en-AU" sz="2000" dirty="0">
                <a:effectLst/>
                <a:ea typeface="Arial" panose="020B0604020202020204" pitchFamily="34" charset="0"/>
                <a:cs typeface="Times New Roman" panose="02020603050405020304" pitchFamily="18" charset="0"/>
              </a:rPr>
              <a:t>We acknowledge and express our sorrow that this sharing has come at a personal,</a:t>
            </a:r>
            <a:br>
              <a:rPr lang="en-AU" sz="2000" dirty="0">
                <a:effectLst/>
                <a:ea typeface="Arial" panose="020B0604020202020204" pitchFamily="34" charset="0"/>
                <a:cs typeface="Times New Roman" panose="02020603050405020304" pitchFamily="18" charset="0"/>
              </a:rPr>
            </a:br>
            <a:r>
              <a:rPr lang="en-AU" sz="2000" dirty="0">
                <a:effectLst/>
                <a:ea typeface="Arial" panose="020B0604020202020204" pitchFamily="34" charset="0"/>
                <a:cs typeface="Times New Roman" panose="02020603050405020304" pitchFamily="18" charset="0"/>
              </a:rPr>
              <a:t>spiritual and cultural cost to the wellbeing of First Nations Peoples. </a:t>
            </a:r>
          </a:p>
          <a:p>
            <a:pPr marL="0" indent="0" algn="ctr">
              <a:spcAft>
                <a:spcPts val="1200"/>
              </a:spcAft>
              <a:buNone/>
            </a:pPr>
            <a:r>
              <a:rPr lang="en-AU" sz="2000" dirty="0">
                <a:effectLst/>
                <a:ea typeface="Arial" panose="020B0604020202020204" pitchFamily="34" charset="0"/>
                <a:cs typeface="Times New Roman" panose="02020603050405020304" pitchFamily="18" charset="0"/>
              </a:rPr>
              <a:t>We commit to addressing the injustices of colonisation across our catchment, and to listening</a:t>
            </a:r>
            <a:br>
              <a:rPr lang="en-AU" sz="2000" dirty="0">
                <a:effectLst/>
                <a:ea typeface="Arial" panose="020B0604020202020204" pitchFamily="34" charset="0"/>
                <a:cs typeface="Times New Roman" panose="02020603050405020304" pitchFamily="18" charset="0"/>
              </a:rPr>
            </a:br>
            <a:r>
              <a:rPr lang="en-AU" sz="2000" dirty="0">
                <a:effectLst/>
                <a:ea typeface="Arial" panose="020B0604020202020204" pitchFamily="34" charset="0"/>
                <a:cs typeface="Times New Roman" panose="02020603050405020304" pitchFamily="18" charset="0"/>
              </a:rPr>
              <a:t>to the wisdom of First Nations communities who hold the knowledge to enable healing.</a:t>
            </a:r>
            <a:br>
              <a:rPr lang="en-AU" sz="2000" dirty="0">
                <a:effectLst/>
                <a:ea typeface="Arial" panose="020B0604020202020204" pitchFamily="34" charset="0"/>
                <a:cs typeface="Times New Roman" panose="02020603050405020304" pitchFamily="18" charset="0"/>
              </a:rPr>
            </a:br>
            <a:r>
              <a:rPr lang="en-AU" sz="2000" dirty="0">
                <a:effectLst/>
                <a:ea typeface="Arial" panose="020B0604020202020204" pitchFamily="34" charset="0"/>
                <a:cs typeface="Times New Roman" panose="02020603050405020304" pitchFamily="18" charset="0"/>
              </a:rPr>
              <a:t>We extend that respect to all Aboriginal and Torres Strait Islander Peoples.</a:t>
            </a:r>
          </a:p>
        </p:txBody>
      </p:sp>
      <p:sp>
        <p:nvSpPr>
          <p:cNvPr id="15" name="Title 1">
            <a:extLst>
              <a:ext uri="{FF2B5EF4-FFF2-40B4-BE49-F238E27FC236}">
                <a16:creationId xmlns:a16="http://schemas.microsoft.com/office/drawing/2014/main" id="{98A03178-00C1-A2AD-1CE4-C73E713A875E}"/>
              </a:ext>
            </a:extLst>
          </p:cNvPr>
          <p:cNvSpPr>
            <a:spLocks noGrp="1"/>
          </p:cNvSpPr>
          <p:nvPr>
            <p:ph type="title"/>
          </p:nvPr>
        </p:nvSpPr>
        <p:spPr>
          <a:xfrm>
            <a:off x="1042415" y="362397"/>
            <a:ext cx="9895951" cy="1033669"/>
          </a:xfrm>
        </p:spPr>
        <p:txBody>
          <a:bodyPr>
            <a:normAutofit/>
          </a:bodyPr>
          <a:lstStyle/>
          <a:p>
            <a:r>
              <a:rPr lang="en-AU" sz="4000" dirty="0">
                <a:solidFill>
                  <a:srgbClr val="FFFFFF"/>
                </a:solidFill>
              </a:rPr>
              <a:t>Acknowledgement of Country</a:t>
            </a:r>
          </a:p>
        </p:txBody>
      </p:sp>
    </p:spTree>
    <p:extLst>
      <p:ext uri="{BB962C8B-B14F-4D97-AF65-F5344CB8AC3E}">
        <p14:creationId xmlns:p14="http://schemas.microsoft.com/office/powerpoint/2010/main" val="29944598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796D08B-4A7E-B155-1DA9-050F702E949D}"/>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D5BDB6C-49FD-20DE-3A4C-5F7D339D00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F8AE8D7-F0A7-F185-22CB-FC86C0650C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C41C1B8-B865-0B16-F3D4-ECF08DCADE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D5969B3-BEB0-D609-8AFC-F9CF04D8CA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115E275-011B-9449-1F0F-59ED01EEA9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389C3C2-9AAB-BBB6-A37A-6325F88D43E2}"/>
              </a:ext>
            </a:extLst>
          </p:cNvPr>
          <p:cNvSpPr>
            <a:spLocks noGrp="1"/>
          </p:cNvSpPr>
          <p:nvPr>
            <p:ph type="title"/>
          </p:nvPr>
        </p:nvSpPr>
        <p:spPr>
          <a:xfrm>
            <a:off x="914399" y="278535"/>
            <a:ext cx="10818251" cy="1033669"/>
          </a:xfrm>
        </p:spPr>
        <p:txBody>
          <a:bodyPr>
            <a:normAutofit/>
          </a:bodyPr>
          <a:lstStyle/>
          <a:p>
            <a:r>
              <a:rPr lang="en-AU" sz="4000" dirty="0">
                <a:solidFill>
                  <a:schemeClr val="bg1"/>
                </a:solidFill>
              </a:rPr>
              <a:t>Postvention in action: Scenario one</a:t>
            </a:r>
          </a:p>
        </p:txBody>
      </p:sp>
      <p:sp>
        <p:nvSpPr>
          <p:cNvPr id="3" name="Content Placeholder 2">
            <a:extLst>
              <a:ext uri="{FF2B5EF4-FFF2-40B4-BE49-F238E27FC236}">
                <a16:creationId xmlns:a16="http://schemas.microsoft.com/office/drawing/2014/main" id="{6F3300FA-B1C5-62A4-F016-E0A6FD947529}"/>
              </a:ext>
            </a:extLst>
          </p:cNvPr>
          <p:cNvSpPr txBox="1">
            <a:spLocks/>
          </p:cNvSpPr>
          <p:nvPr/>
        </p:nvSpPr>
        <p:spPr>
          <a:xfrm>
            <a:off x="459351" y="1875967"/>
            <a:ext cx="3736729" cy="4588079"/>
          </a:xfrm>
          <a:prstGeom prst="rect">
            <a:avLst/>
          </a:prstGeom>
          <a:solidFill>
            <a:srgbClr val="4F3193"/>
          </a:solidFill>
        </p:spPr>
        <p:txBody>
          <a:bodyPr lIns="72000" tIns="7200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AU" sz="2000" dirty="0">
              <a:solidFill>
                <a:schemeClr val="bg1"/>
              </a:solidFill>
            </a:endParaRPr>
          </a:p>
          <a:p>
            <a:endParaRPr lang="en-AU" sz="2000" dirty="0">
              <a:solidFill>
                <a:schemeClr val="bg1"/>
              </a:solidFill>
            </a:endParaRPr>
          </a:p>
          <a:p>
            <a:r>
              <a:rPr lang="en-AU" sz="2000" dirty="0">
                <a:solidFill>
                  <a:schemeClr val="bg1"/>
                </a:solidFill>
              </a:rPr>
              <a:t>Deceased initials: TK</a:t>
            </a:r>
          </a:p>
          <a:p>
            <a:r>
              <a:rPr lang="en-AU" sz="2000" dirty="0">
                <a:solidFill>
                  <a:schemeClr val="bg1"/>
                </a:solidFill>
              </a:rPr>
              <a:t>Gender: Female</a:t>
            </a:r>
          </a:p>
          <a:p>
            <a:r>
              <a:rPr lang="en-AU" sz="2000" dirty="0">
                <a:solidFill>
                  <a:schemeClr val="bg1"/>
                </a:solidFill>
              </a:rPr>
              <a:t>Age: 17</a:t>
            </a:r>
          </a:p>
          <a:p>
            <a:r>
              <a:rPr lang="en-AU" sz="2000" dirty="0">
                <a:solidFill>
                  <a:schemeClr val="bg1"/>
                </a:solidFill>
              </a:rPr>
              <a:t>Incident date:	6 April</a:t>
            </a:r>
          </a:p>
          <a:p>
            <a:r>
              <a:rPr lang="en-AU" sz="2000" dirty="0">
                <a:solidFill>
                  <a:schemeClr val="bg1"/>
                </a:solidFill>
              </a:rPr>
              <a:t>Community: Local secondary school</a:t>
            </a:r>
          </a:p>
          <a:p>
            <a:r>
              <a:rPr lang="en-AU" sz="2000" dirty="0">
                <a:solidFill>
                  <a:schemeClr val="bg1"/>
                </a:solidFill>
              </a:rPr>
              <a:t>Residence: Bright</a:t>
            </a:r>
          </a:p>
        </p:txBody>
      </p:sp>
      <p:graphicFrame>
        <p:nvGraphicFramePr>
          <p:cNvPr id="9" name="Table 8">
            <a:extLst>
              <a:ext uri="{FF2B5EF4-FFF2-40B4-BE49-F238E27FC236}">
                <a16:creationId xmlns:a16="http://schemas.microsoft.com/office/drawing/2014/main" id="{3CF9BE87-14A8-05FF-9044-F931F5986566}"/>
              </a:ext>
            </a:extLst>
          </p:cNvPr>
          <p:cNvGraphicFramePr>
            <a:graphicFrameLocks noGrp="1"/>
          </p:cNvGraphicFramePr>
          <p:nvPr>
            <p:extLst>
              <p:ext uri="{D42A27DB-BD31-4B8C-83A1-F6EECF244321}">
                <p14:modId xmlns:p14="http://schemas.microsoft.com/office/powerpoint/2010/main" val="2235629435"/>
              </p:ext>
            </p:extLst>
          </p:nvPr>
        </p:nvGraphicFramePr>
        <p:xfrm>
          <a:off x="4378960" y="1875967"/>
          <a:ext cx="7548880" cy="4588079"/>
        </p:xfrm>
        <a:graphic>
          <a:graphicData uri="http://schemas.openxmlformats.org/drawingml/2006/table">
            <a:tbl>
              <a:tblPr firstRow="1" firstCol="1" bandRow="1"/>
              <a:tblGrid>
                <a:gridCol w="1570399">
                  <a:extLst>
                    <a:ext uri="{9D8B030D-6E8A-4147-A177-3AD203B41FA5}">
                      <a16:colId xmlns:a16="http://schemas.microsoft.com/office/drawing/2014/main" val="2843130655"/>
                    </a:ext>
                  </a:extLst>
                </a:gridCol>
                <a:gridCol w="5978481">
                  <a:extLst>
                    <a:ext uri="{9D8B030D-6E8A-4147-A177-3AD203B41FA5}">
                      <a16:colId xmlns:a16="http://schemas.microsoft.com/office/drawing/2014/main" val="3833183380"/>
                    </a:ext>
                  </a:extLst>
                </a:gridCol>
              </a:tblGrid>
              <a:tr h="524145">
                <a:tc>
                  <a:txBody>
                    <a:bodyPr/>
                    <a:lstStyle/>
                    <a:p>
                      <a:pPr marL="0" algn="l" defTabSz="914400" rtl="0" eaLnBrk="1" fontAlgn="t" latinLnBrk="0" hangingPunct="1">
                        <a:lnSpc>
                          <a:spcPct val="107000"/>
                        </a:lnSpc>
                        <a:spcBef>
                          <a:spcPts val="200"/>
                        </a:spcBef>
                        <a:spcAft>
                          <a:spcPts val="600"/>
                        </a:spcAft>
                        <a:buNone/>
                      </a:pPr>
                      <a:r>
                        <a:rPr lang="en-AU" sz="1800" b="1" i="0" u="none" strike="noStrike" kern="1200" dirty="0">
                          <a:solidFill>
                            <a:schemeClr val="bg1"/>
                          </a:solidFill>
                          <a:effectLst/>
                          <a:latin typeface="Aptos Narrow" panose="020B0004020202020204" pitchFamily="34" charset="0"/>
                          <a:cs typeface="Times New Roman" panose="02020603050405020304" pitchFamily="18" charset="0"/>
                        </a:rPr>
                        <a:t>Step 1: Notification of the death</a:t>
                      </a: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40000"/>
                        <a:lumOff val="60000"/>
                      </a:schemeClr>
                    </a:solidFill>
                  </a:tcPr>
                </a:tc>
                <a:tc>
                  <a:txBody>
                    <a:bodyPr/>
                    <a:lstStyle/>
                    <a:p>
                      <a:pPr marL="347472" indent="-324000" algn="l" defTabSz="914400" rtl="0" eaLnBrk="1" fontAlgn="t" latinLnBrk="0" hangingPunct="1">
                        <a:lnSpc>
                          <a:spcPct val="100000"/>
                        </a:lnSpc>
                        <a:spcBef>
                          <a:spcPts val="200"/>
                        </a:spcBef>
                        <a:spcAft>
                          <a:spcPts val="200"/>
                        </a:spcAft>
                        <a:buClrTx/>
                        <a:buSzPts val="1100"/>
                        <a:buFont typeface="Symbol" panose="05050102010706020507" pitchFamily="18" charset="2"/>
                        <a:buChar char="·"/>
                      </a:pPr>
                      <a:r>
                        <a:rPr lang="en-AU" sz="1800" b="0" i="0" u="none" strike="noStrike" kern="1200" dirty="0">
                          <a:solidFill>
                            <a:schemeClr val="tx1"/>
                          </a:solidFill>
                          <a:effectLst/>
                          <a:latin typeface="Aptos Narrow" panose="020B0004020202020204" pitchFamily="34" charset="0"/>
                          <a:cs typeface="Times New Roman" panose="02020603050405020304" pitchFamily="18" charset="0"/>
                        </a:rPr>
                        <a:t>Chair of LRG informed by either VicPol, Ambulance Victoria, Standby or </a:t>
                      </a:r>
                      <a:r>
                        <a:rPr lang="en-AU" sz="1800" b="0" i="0" u="none" strike="noStrike" kern="1200" dirty="0" err="1">
                          <a:solidFill>
                            <a:schemeClr val="tx1"/>
                          </a:solidFill>
                          <a:effectLst/>
                          <a:latin typeface="Aptos Narrow" panose="020B0004020202020204" pitchFamily="34" charset="0"/>
                          <a:cs typeface="Times New Roman" panose="02020603050405020304" pitchFamily="18" charset="0"/>
                        </a:rPr>
                        <a:t>Thirrili</a:t>
                      </a:r>
                      <a:r>
                        <a:rPr lang="en-AU" sz="1800" b="0" i="0" u="none" strike="noStrike" kern="1200" dirty="0">
                          <a:solidFill>
                            <a:schemeClr val="tx1"/>
                          </a:solidFill>
                          <a:effectLst/>
                          <a:latin typeface="Aptos Narrow" panose="020B0004020202020204" pitchFamily="34" charset="0"/>
                          <a:cs typeface="Times New Roman" panose="02020603050405020304" pitchFamily="18" charset="0"/>
                        </a:rPr>
                        <a:t>.</a:t>
                      </a:r>
                    </a:p>
                    <a:p>
                      <a:pPr marL="347472" indent="-324000" algn="l" defTabSz="914400" rtl="0" eaLnBrk="1" fontAlgn="t" latinLnBrk="0" hangingPunct="1">
                        <a:lnSpc>
                          <a:spcPct val="100000"/>
                        </a:lnSpc>
                        <a:spcBef>
                          <a:spcPts val="200"/>
                        </a:spcBef>
                        <a:spcAft>
                          <a:spcPts val="200"/>
                        </a:spcAft>
                        <a:buClrTx/>
                        <a:buSzPts val="1100"/>
                        <a:buFont typeface="Symbol" panose="05050102010706020507" pitchFamily="18" charset="2"/>
                        <a:buChar char="·"/>
                      </a:pPr>
                      <a:endParaRPr lang="en-AU" sz="1800" b="0" i="0" u="none" strike="noStrike" kern="1200" dirty="0">
                        <a:solidFill>
                          <a:schemeClr val="tx1"/>
                        </a:solidFill>
                        <a:effectLst/>
                        <a:latin typeface="Aptos Narrow" panose="020B0004020202020204" pitchFamily="34" charset="0"/>
                        <a:cs typeface="Times New Roman" panose="02020603050405020304" pitchFamily="18"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69358337"/>
                  </a:ext>
                </a:extLst>
              </a:tr>
              <a:tr h="1060622">
                <a:tc>
                  <a:txBody>
                    <a:bodyPr/>
                    <a:lstStyle/>
                    <a:p>
                      <a:pPr algn="l" fontAlgn="t">
                        <a:lnSpc>
                          <a:spcPct val="107000"/>
                        </a:lnSpc>
                        <a:spcBef>
                          <a:spcPts val="200"/>
                        </a:spcBef>
                        <a:spcAft>
                          <a:spcPts val="600"/>
                        </a:spcAft>
                        <a:buNone/>
                      </a:pPr>
                      <a:r>
                        <a:rPr lang="en-AU" sz="1800" b="1" i="0" u="none" strike="noStrike" dirty="0">
                          <a:solidFill>
                            <a:schemeClr val="bg1"/>
                          </a:solidFill>
                          <a:effectLst/>
                          <a:latin typeface="Aptos Narrow" panose="020B0004020202020204" pitchFamily="34" charset="0"/>
                          <a:ea typeface="Arial" panose="020B0604020202020204" pitchFamily="34" charset="0"/>
                          <a:cs typeface="Times New Roman" panose="02020603050405020304" pitchFamily="18" charset="0"/>
                        </a:rPr>
                        <a:t>Step 2: Monitoring and decision-making</a:t>
                      </a:r>
                      <a:endParaRPr lang="en-AU" sz="1800" b="0" i="0" u="none" strike="noStrike" dirty="0">
                        <a:solidFill>
                          <a:schemeClr val="bg1"/>
                        </a:solidFill>
                        <a:effectLst/>
                        <a:latin typeface="Aptos Narrow" panose="020B0004020202020204" pitchFamily="34" charset="0"/>
                      </a:endParaRPr>
                    </a:p>
                    <a:p>
                      <a:pPr algn="l" fontAlgn="t">
                        <a:lnSpc>
                          <a:spcPct val="107000"/>
                        </a:lnSpc>
                        <a:spcBef>
                          <a:spcPts val="200"/>
                        </a:spcBef>
                        <a:spcAft>
                          <a:spcPts val="600"/>
                        </a:spcAft>
                        <a:buNone/>
                      </a:pPr>
                      <a:endParaRPr lang="en-AU" sz="1800" b="0" i="0" u="none" strike="noStrike" dirty="0">
                        <a:solidFill>
                          <a:schemeClr val="bg1"/>
                        </a:solidFill>
                        <a:effectLst/>
                        <a:latin typeface="Aptos Narrow" panose="020B0004020202020204" pitchFamily="34"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88BC4"/>
                    </a:solidFill>
                  </a:tcPr>
                </a:tc>
                <a:tc>
                  <a:txBody>
                    <a:bodyPr/>
                    <a:lstStyle/>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ea typeface="Arial" panose="020B0604020202020204" pitchFamily="34" charset="0"/>
                          <a:cs typeface="Times New Roman" panose="02020603050405020304" pitchFamily="18" charset="0"/>
                        </a:rPr>
                        <a:t>Screening</a:t>
                      </a:r>
                    </a:p>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ea typeface="Arial" panose="020B0604020202020204" pitchFamily="34" charset="0"/>
                          <a:cs typeface="Times New Roman" panose="02020603050405020304" pitchFamily="18" charset="0"/>
                        </a:rPr>
                        <a:t>Gathering accurate information</a:t>
                      </a:r>
                    </a:p>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ea typeface="Arial" panose="020B0604020202020204" pitchFamily="34" charset="0"/>
                          <a:cs typeface="Times New Roman" panose="02020603050405020304" pitchFamily="18" charset="0"/>
                        </a:rPr>
                        <a:t>Identifying vulnerable or at-risk groups and agencies involved</a:t>
                      </a:r>
                    </a:p>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ea typeface="Arial" panose="020B0604020202020204" pitchFamily="34" charset="0"/>
                          <a:cs typeface="Times New Roman" panose="02020603050405020304" pitchFamily="18" charset="0"/>
                        </a:rPr>
                        <a:t>Deciding whether to activate a plan (Step2) risk assessment</a:t>
                      </a:r>
                      <a:endParaRPr lang="en-AU" sz="1800" b="0" i="0" u="none" strike="noStrike" dirty="0">
                        <a:effectLst/>
                        <a:latin typeface="Aptos Narrow" panose="020B0004020202020204" pitchFamily="34"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89002113"/>
                  </a:ext>
                </a:extLst>
              </a:tr>
              <a:tr h="654036">
                <a:tc>
                  <a:txBody>
                    <a:bodyPr/>
                    <a:lstStyle/>
                    <a:p>
                      <a:pPr algn="l" fontAlgn="t">
                        <a:lnSpc>
                          <a:spcPct val="107000"/>
                        </a:lnSpc>
                        <a:spcBef>
                          <a:spcPts val="200"/>
                        </a:spcBef>
                        <a:spcAft>
                          <a:spcPts val="600"/>
                        </a:spcAft>
                        <a:buNone/>
                      </a:pPr>
                      <a:r>
                        <a:rPr lang="en-AU" sz="1800" b="1" i="0" u="none" strike="noStrike" dirty="0">
                          <a:solidFill>
                            <a:schemeClr val="bg1"/>
                          </a:solidFill>
                          <a:effectLst/>
                          <a:latin typeface="Aptos Narrow" panose="020B0004020202020204" pitchFamily="34" charset="0"/>
                          <a:ea typeface="Arial" panose="020B0604020202020204" pitchFamily="34" charset="0"/>
                          <a:cs typeface="Times New Roman" panose="02020603050405020304" pitchFamily="18" charset="0"/>
                        </a:rPr>
                        <a:t>Step 3: Activation</a:t>
                      </a:r>
                      <a:endParaRPr lang="en-AU" sz="1800" b="0" i="0" u="none" strike="noStrike" dirty="0">
                        <a:solidFill>
                          <a:schemeClr val="bg1"/>
                        </a:solidFill>
                        <a:effectLst/>
                        <a:latin typeface="Aptos Narrow" panose="020B0004020202020204" pitchFamily="34"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C5B4"/>
                    </a:solidFill>
                  </a:tcPr>
                </a:tc>
                <a:tc>
                  <a:txBody>
                    <a:bodyPr/>
                    <a:lstStyle/>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ea typeface="Arial" panose="020B0604020202020204" pitchFamily="34" charset="0"/>
                          <a:cs typeface="Times New Roman" panose="02020603050405020304" pitchFamily="18" charset="0"/>
                        </a:rPr>
                        <a:t>Taking specific consideration into account during initial stages</a:t>
                      </a:r>
                    </a:p>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ea typeface="Arial" panose="020B0604020202020204" pitchFamily="34" charset="0"/>
                          <a:cs typeface="Times New Roman" panose="02020603050405020304" pitchFamily="18" charset="0"/>
                        </a:rPr>
                        <a:t>Arranging different levels and types of support responses</a:t>
                      </a:r>
                      <a:endParaRPr lang="en-AU" sz="1800" b="0" i="0" u="none" strike="noStrike" dirty="0">
                        <a:effectLst/>
                        <a:latin typeface="Aptos Narrow" panose="020B0004020202020204" pitchFamily="34"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6064102"/>
                  </a:ext>
                </a:extLst>
              </a:tr>
              <a:tr h="471972">
                <a:tc>
                  <a:txBody>
                    <a:bodyPr/>
                    <a:lstStyle/>
                    <a:p>
                      <a:pPr algn="l" fontAlgn="t">
                        <a:lnSpc>
                          <a:spcPct val="107000"/>
                        </a:lnSpc>
                        <a:spcBef>
                          <a:spcPts val="200"/>
                        </a:spcBef>
                        <a:spcAft>
                          <a:spcPts val="600"/>
                        </a:spcAft>
                        <a:buNone/>
                      </a:pPr>
                      <a:r>
                        <a:rPr lang="en-AU" sz="1800" b="1" i="0" u="none" strike="noStrike" dirty="0">
                          <a:solidFill>
                            <a:schemeClr val="bg1"/>
                          </a:solidFill>
                          <a:effectLst/>
                          <a:latin typeface="Aptos Narrow" panose="020B0004020202020204" pitchFamily="34" charset="0"/>
                          <a:ea typeface="Arial" panose="020B0604020202020204" pitchFamily="34" charset="0"/>
                          <a:cs typeface="Times New Roman" panose="02020603050405020304" pitchFamily="18" charset="0"/>
                        </a:rPr>
                        <a:t>Step 4: Deactivation</a:t>
                      </a:r>
                      <a:endParaRPr lang="en-AU" sz="1800" b="0" i="0" u="none" strike="noStrike" dirty="0">
                        <a:solidFill>
                          <a:schemeClr val="bg1"/>
                        </a:solidFill>
                        <a:effectLst/>
                        <a:latin typeface="Aptos Narrow" panose="020B0004020202020204" pitchFamily="34"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CF67"/>
                    </a:solidFill>
                  </a:tcPr>
                </a:tc>
                <a:tc>
                  <a:txBody>
                    <a:bodyPr/>
                    <a:lstStyle/>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ea typeface="Arial" panose="020B0604020202020204" pitchFamily="34" charset="0"/>
                          <a:cs typeface="Times New Roman" panose="02020603050405020304" pitchFamily="18" charset="0"/>
                        </a:rPr>
                        <a:t>Decision when to deactivate the response against a set of deactivation criteria and considerations</a:t>
                      </a:r>
                      <a:endParaRPr lang="en-AU" sz="1800" b="0" i="0" u="none" strike="noStrike" dirty="0">
                        <a:effectLst/>
                        <a:latin typeface="Aptos Narrow" panose="020B0004020202020204" pitchFamily="34"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38372914"/>
                  </a:ext>
                </a:extLst>
              </a:tr>
              <a:tr h="636069">
                <a:tc>
                  <a:txBody>
                    <a:bodyPr/>
                    <a:lstStyle/>
                    <a:p>
                      <a:pPr algn="l" fontAlgn="t">
                        <a:lnSpc>
                          <a:spcPct val="107000"/>
                        </a:lnSpc>
                        <a:spcBef>
                          <a:spcPts val="200"/>
                        </a:spcBef>
                        <a:spcAft>
                          <a:spcPts val="600"/>
                        </a:spcAft>
                        <a:buNone/>
                      </a:pPr>
                      <a:r>
                        <a:rPr lang="en-AU" sz="1800" b="1" i="0" u="none" strike="noStrike" dirty="0">
                          <a:solidFill>
                            <a:schemeClr val="bg1"/>
                          </a:solidFill>
                          <a:effectLst/>
                          <a:latin typeface="Aptos Narrow" panose="020B0004020202020204" pitchFamily="34" charset="0"/>
                          <a:ea typeface="Arial" panose="020B0604020202020204" pitchFamily="34" charset="0"/>
                          <a:cs typeface="Times New Roman" panose="02020603050405020304" pitchFamily="18" charset="0"/>
                        </a:rPr>
                        <a:t>Step 5: Evaluation</a:t>
                      </a:r>
                      <a:endParaRPr lang="en-AU" sz="1800" b="0" i="0" u="none" strike="noStrike" dirty="0">
                        <a:solidFill>
                          <a:schemeClr val="bg1"/>
                        </a:solidFill>
                        <a:effectLst/>
                        <a:latin typeface="Aptos Narrow" panose="020B0004020202020204" pitchFamily="34"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A5D8"/>
                    </a:solidFill>
                  </a:tcPr>
                </a:tc>
                <a:tc>
                  <a:txBody>
                    <a:bodyPr/>
                    <a:lstStyle/>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ea typeface="Arial" panose="020B0604020202020204" pitchFamily="34" charset="0"/>
                          <a:cs typeface="Times New Roman" panose="02020603050405020304" pitchFamily="18" charset="0"/>
                        </a:rPr>
                        <a:t>Evaluation, reviewing and assessing, and sharing the learning</a:t>
                      </a:r>
                      <a:endParaRPr lang="en-AU" sz="1800" b="0" i="0" u="none" strike="noStrike" dirty="0">
                        <a:effectLst/>
                        <a:latin typeface="Aptos Narrow" panose="020B0004020202020204" pitchFamily="34"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35596663"/>
                  </a:ext>
                </a:extLst>
              </a:tr>
            </a:tbl>
          </a:graphicData>
        </a:graphic>
      </p:graphicFrame>
    </p:spTree>
    <p:extLst>
      <p:ext uri="{BB962C8B-B14F-4D97-AF65-F5344CB8AC3E}">
        <p14:creationId xmlns:p14="http://schemas.microsoft.com/office/powerpoint/2010/main" val="32139819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192B9A1-52B1-2819-50C2-89688234C827}"/>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D63C54B-C394-16AB-B1FE-256A5B0100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D40BABB-912E-1C83-673B-2744C271A2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F7DAD5F-7FD8-ECD4-B981-03059AA6C6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95D4422-3DDC-4517-196C-A66032D05F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4E1945B-9CDA-479C-0A51-A37637DD93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13BBE9E-A434-0CC4-C64E-84C481FE5E3A}"/>
              </a:ext>
            </a:extLst>
          </p:cNvPr>
          <p:cNvSpPr>
            <a:spLocks noGrp="1"/>
          </p:cNvSpPr>
          <p:nvPr>
            <p:ph type="title"/>
          </p:nvPr>
        </p:nvSpPr>
        <p:spPr>
          <a:xfrm>
            <a:off x="914399" y="278535"/>
            <a:ext cx="10818251" cy="1033669"/>
          </a:xfrm>
        </p:spPr>
        <p:txBody>
          <a:bodyPr>
            <a:normAutofit/>
          </a:bodyPr>
          <a:lstStyle/>
          <a:p>
            <a:r>
              <a:rPr lang="en-AU" sz="4000" dirty="0">
                <a:solidFill>
                  <a:schemeClr val="bg1"/>
                </a:solidFill>
              </a:rPr>
              <a:t>Postvention in action: Scenario two</a:t>
            </a:r>
          </a:p>
        </p:txBody>
      </p:sp>
      <p:sp>
        <p:nvSpPr>
          <p:cNvPr id="3" name="Content Placeholder 2">
            <a:extLst>
              <a:ext uri="{FF2B5EF4-FFF2-40B4-BE49-F238E27FC236}">
                <a16:creationId xmlns:a16="http://schemas.microsoft.com/office/drawing/2014/main" id="{FD257997-6CBA-EDE6-780E-13FEAD324D7C}"/>
              </a:ext>
            </a:extLst>
          </p:cNvPr>
          <p:cNvSpPr txBox="1">
            <a:spLocks/>
          </p:cNvSpPr>
          <p:nvPr/>
        </p:nvSpPr>
        <p:spPr>
          <a:xfrm>
            <a:off x="459351" y="1875967"/>
            <a:ext cx="3736729" cy="4588079"/>
          </a:xfrm>
          <a:prstGeom prst="rect">
            <a:avLst/>
          </a:prstGeom>
          <a:solidFill>
            <a:srgbClr val="4F3193"/>
          </a:solidFill>
        </p:spPr>
        <p:txBody>
          <a:bodyPr lIns="72000" tIns="7200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AU" sz="2000" dirty="0">
              <a:solidFill>
                <a:schemeClr val="bg1"/>
              </a:solidFill>
            </a:endParaRPr>
          </a:p>
          <a:p>
            <a:endParaRPr lang="en-AU" sz="2000" dirty="0">
              <a:solidFill>
                <a:schemeClr val="bg1"/>
              </a:solidFill>
            </a:endParaRPr>
          </a:p>
          <a:p>
            <a:r>
              <a:rPr lang="en-AU" sz="2000" dirty="0">
                <a:solidFill>
                  <a:schemeClr val="bg1"/>
                </a:solidFill>
              </a:rPr>
              <a:t>Deceased initials: MN</a:t>
            </a:r>
          </a:p>
          <a:p>
            <a:r>
              <a:rPr lang="en-AU" sz="2000" dirty="0">
                <a:solidFill>
                  <a:schemeClr val="bg1"/>
                </a:solidFill>
              </a:rPr>
              <a:t>Gender: Male</a:t>
            </a:r>
          </a:p>
          <a:p>
            <a:r>
              <a:rPr lang="en-AU" sz="2000" dirty="0">
                <a:solidFill>
                  <a:schemeClr val="bg1"/>
                </a:solidFill>
              </a:rPr>
              <a:t>Age: 55</a:t>
            </a:r>
          </a:p>
          <a:p>
            <a:r>
              <a:rPr lang="en-AU" sz="2000" dirty="0">
                <a:solidFill>
                  <a:schemeClr val="bg1"/>
                </a:solidFill>
              </a:rPr>
              <a:t>Incident date:	6 May</a:t>
            </a:r>
          </a:p>
          <a:p>
            <a:r>
              <a:rPr lang="en-AU" sz="2000" dirty="0">
                <a:solidFill>
                  <a:schemeClr val="bg1"/>
                </a:solidFill>
              </a:rPr>
              <a:t>Community: Local workplace</a:t>
            </a:r>
          </a:p>
          <a:p>
            <a:r>
              <a:rPr lang="en-AU" sz="2000" dirty="0">
                <a:solidFill>
                  <a:schemeClr val="bg1"/>
                </a:solidFill>
              </a:rPr>
              <a:t>Residence: Corryong</a:t>
            </a:r>
          </a:p>
        </p:txBody>
      </p:sp>
      <p:graphicFrame>
        <p:nvGraphicFramePr>
          <p:cNvPr id="9" name="Table 8">
            <a:extLst>
              <a:ext uri="{FF2B5EF4-FFF2-40B4-BE49-F238E27FC236}">
                <a16:creationId xmlns:a16="http://schemas.microsoft.com/office/drawing/2014/main" id="{7A736709-DC7B-4F15-472E-3B6CF5928EB8}"/>
              </a:ext>
            </a:extLst>
          </p:cNvPr>
          <p:cNvGraphicFramePr>
            <a:graphicFrameLocks noGrp="1"/>
          </p:cNvGraphicFramePr>
          <p:nvPr/>
        </p:nvGraphicFramePr>
        <p:xfrm>
          <a:off x="4378960" y="1875967"/>
          <a:ext cx="7548880" cy="4588079"/>
        </p:xfrm>
        <a:graphic>
          <a:graphicData uri="http://schemas.openxmlformats.org/drawingml/2006/table">
            <a:tbl>
              <a:tblPr firstRow="1" firstCol="1" bandRow="1"/>
              <a:tblGrid>
                <a:gridCol w="1570399">
                  <a:extLst>
                    <a:ext uri="{9D8B030D-6E8A-4147-A177-3AD203B41FA5}">
                      <a16:colId xmlns:a16="http://schemas.microsoft.com/office/drawing/2014/main" val="2843130655"/>
                    </a:ext>
                  </a:extLst>
                </a:gridCol>
                <a:gridCol w="5978481">
                  <a:extLst>
                    <a:ext uri="{9D8B030D-6E8A-4147-A177-3AD203B41FA5}">
                      <a16:colId xmlns:a16="http://schemas.microsoft.com/office/drawing/2014/main" val="3833183380"/>
                    </a:ext>
                  </a:extLst>
                </a:gridCol>
              </a:tblGrid>
              <a:tr h="524145">
                <a:tc>
                  <a:txBody>
                    <a:bodyPr/>
                    <a:lstStyle/>
                    <a:p>
                      <a:pPr marL="0" algn="l" defTabSz="914400" rtl="0" eaLnBrk="1" fontAlgn="t" latinLnBrk="0" hangingPunct="1">
                        <a:lnSpc>
                          <a:spcPct val="107000"/>
                        </a:lnSpc>
                        <a:spcBef>
                          <a:spcPts val="200"/>
                        </a:spcBef>
                        <a:spcAft>
                          <a:spcPts val="600"/>
                        </a:spcAft>
                        <a:buNone/>
                      </a:pPr>
                      <a:r>
                        <a:rPr lang="en-AU" sz="1800" b="1" i="0" u="none" strike="noStrike" kern="1200" dirty="0">
                          <a:solidFill>
                            <a:schemeClr val="bg1"/>
                          </a:solidFill>
                          <a:effectLst/>
                          <a:latin typeface="Aptos Narrow" panose="020B0004020202020204" pitchFamily="34" charset="0"/>
                          <a:cs typeface="Times New Roman" panose="02020603050405020304" pitchFamily="18" charset="0"/>
                        </a:rPr>
                        <a:t>Step 1: Notification of the death</a:t>
                      </a: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40000"/>
                        <a:lumOff val="60000"/>
                      </a:schemeClr>
                    </a:solidFill>
                  </a:tcPr>
                </a:tc>
                <a:tc>
                  <a:txBody>
                    <a:bodyPr/>
                    <a:lstStyle/>
                    <a:p>
                      <a:pPr marL="347472" indent="-324000" algn="l" defTabSz="914400" rtl="0" eaLnBrk="1" fontAlgn="t" latinLnBrk="0" hangingPunct="1">
                        <a:lnSpc>
                          <a:spcPct val="100000"/>
                        </a:lnSpc>
                        <a:spcBef>
                          <a:spcPts val="200"/>
                        </a:spcBef>
                        <a:spcAft>
                          <a:spcPts val="200"/>
                        </a:spcAft>
                        <a:buClrTx/>
                        <a:buSzPts val="1100"/>
                        <a:buFont typeface="Symbol" panose="05050102010706020507" pitchFamily="18" charset="2"/>
                        <a:buChar char="·"/>
                      </a:pPr>
                      <a:r>
                        <a:rPr lang="en-AU" sz="1800" b="0" i="0" u="none" strike="noStrike" kern="1200" dirty="0">
                          <a:solidFill>
                            <a:schemeClr val="tx1"/>
                          </a:solidFill>
                          <a:effectLst/>
                          <a:latin typeface="Aptos Narrow" panose="020B0004020202020204" pitchFamily="34" charset="0"/>
                          <a:cs typeface="Times New Roman" panose="02020603050405020304" pitchFamily="18" charset="0"/>
                        </a:rPr>
                        <a:t>Chair of LRG informed by either VicPol, Ambulance Victoria, Standby or </a:t>
                      </a:r>
                      <a:r>
                        <a:rPr lang="en-AU" sz="1800" b="0" i="0" u="none" strike="noStrike" kern="1200" dirty="0" err="1">
                          <a:solidFill>
                            <a:schemeClr val="tx1"/>
                          </a:solidFill>
                          <a:effectLst/>
                          <a:latin typeface="Aptos Narrow" panose="020B0004020202020204" pitchFamily="34" charset="0"/>
                          <a:cs typeface="Times New Roman" panose="02020603050405020304" pitchFamily="18" charset="0"/>
                        </a:rPr>
                        <a:t>Thirrili</a:t>
                      </a:r>
                      <a:r>
                        <a:rPr lang="en-AU" sz="1800" b="0" i="0" u="none" strike="noStrike" kern="1200" dirty="0">
                          <a:solidFill>
                            <a:schemeClr val="tx1"/>
                          </a:solidFill>
                          <a:effectLst/>
                          <a:latin typeface="Aptos Narrow" panose="020B0004020202020204" pitchFamily="34" charset="0"/>
                          <a:cs typeface="Times New Roman" panose="02020603050405020304" pitchFamily="18" charset="0"/>
                        </a:rPr>
                        <a:t>.</a:t>
                      </a:r>
                    </a:p>
                    <a:p>
                      <a:pPr marL="347472" indent="-324000" algn="l" defTabSz="914400" rtl="0" eaLnBrk="1" fontAlgn="t" latinLnBrk="0" hangingPunct="1">
                        <a:lnSpc>
                          <a:spcPct val="100000"/>
                        </a:lnSpc>
                        <a:spcBef>
                          <a:spcPts val="200"/>
                        </a:spcBef>
                        <a:spcAft>
                          <a:spcPts val="200"/>
                        </a:spcAft>
                        <a:buClrTx/>
                        <a:buSzPts val="1100"/>
                        <a:buFont typeface="Symbol" panose="05050102010706020507" pitchFamily="18" charset="2"/>
                        <a:buChar char="·"/>
                      </a:pPr>
                      <a:endParaRPr lang="en-AU" sz="1800" b="0" i="0" u="none" strike="noStrike" kern="1200" dirty="0">
                        <a:solidFill>
                          <a:schemeClr val="tx1"/>
                        </a:solidFill>
                        <a:effectLst/>
                        <a:latin typeface="Aptos Narrow" panose="020B0004020202020204" pitchFamily="34" charset="0"/>
                        <a:cs typeface="Times New Roman" panose="02020603050405020304" pitchFamily="18"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69358337"/>
                  </a:ext>
                </a:extLst>
              </a:tr>
              <a:tr h="1060622">
                <a:tc>
                  <a:txBody>
                    <a:bodyPr/>
                    <a:lstStyle/>
                    <a:p>
                      <a:pPr algn="l" fontAlgn="t">
                        <a:lnSpc>
                          <a:spcPct val="107000"/>
                        </a:lnSpc>
                        <a:spcBef>
                          <a:spcPts val="200"/>
                        </a:spcBef>
                        <a:spcAft>
                          <a:spcPts val="600"/>
                        </a:spcAft>
                        <a:buNone/>
                      </a:pPr>
                      <a:r>
                        <a:rPr lang="en-AU" sz="1800" b="1" i="0" u="none" strike="noStrike" dirty="0">
                          <a:solidFill>
                            <a:schemeClr val="bg1"/>
                          </a:solidFill>
                          <a:effectLst/>
                          <a:latin typeface="Aptos Narrow" panose="020B0004020202020204" pitchFamily="34" charset="0"/>
                          <a:ea typeface="Arial" panose="020B0604020202020204" pitchFamily="34" charset="0"/>
                          <a:cs typeface="Times New Roman" panose="02020603050405020304" pitchFamily="18" charset="0"/>
                        </a:rPr>
                        <a:t>Step 2: Monitoring and decision-making</a:t>
                      </a:r>
                      <a:endParaRPr lang="en-AU" sz="1800" b="0" i="0" u="none" strike="noStrike" dirty="0">
                        <a:solidFill>
                          <a:schemeClr val="bg1"/>
                        </a:solidFill>
                        <a:effectLst/>
                        <a:latin typeface="Aptos Narrow" panose="020B0004020202020204" pitchFamily="34" charset="0"/>
                      </a:endParaRPr>
                    </a:p>
                    <a:p>
                      <a:pPr algn="l" fontAlgn="t">
                        <a:lnSpc>
                          <a:spcPct val="107000"/>
                        </a:lnSpc>
                        <a:spcBef>
                          <a:spcPts val="200"/>
                        </a:spcBef>
                        <a:spcAft>
                          <a:spcPts val="600"/>
                        </a:spcAft>
                        <a:buNone/>
                      </a:pPr>
                      <a:endParaRPr lang="en-AU" sz="1800" b="0" i="0" u="none" strike="noStrike" dirty="0">
                        <a:solidFill>
                          <a:schemeClr val="bg1"/>
                        </a:solidFill>
                        <a:effectLst/>
                        <a:latin typeface="Aptos Narrow" panose="020B0004020202020204" pitchFamily="34"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88BC4"/>
                    </a:solidFill>
                  </a:tcPr>
                </a:tc>
                <a:tc>
                  <a:txBody>
                    <a:bodyPr/>
                    <a:lstStyle/>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ea typeface="Arial" panose="020B0604020202020204" pitchFamily="34" charset="0"/>
                          <a:cs typeface="Times New Roman" panose="02020603050405020304" pitchFamily="18" charset="0"/>
                        </a:rPr>
                        <a:t>Screening</a:t>
                      </a:r>
                    </a:p>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ea typeface="Arial" panose="020B0604020202020204" pitchFamily="34" charset="0"/>
                          <a:cs typeface="Times New Roman" panose="02020603050405020304" pitchFamily="18" charset="0"/>
                        </a:rPr>
                        <a:t>Gathering accurate information</a:t>
                      </a:r>
                    </a:p>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ea typeface="Arial" panose="020B0604020202020204" pitchFamily="34" charset="0"/>
                          <a:cs typeface="Times New Roman" panose="02020603050405020304" pitchFamily="18" charset="0"/>
                        </a:rPr>
                        <a:t>Identifying vulnerable or at-risk groups and agencies involved</a:t>
                      </a:r>
                    </a:p>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ea typeface="Arial" panose="020B0604020202020204" pitchFamily="34" charset="0"/>
                          <a:cs typeface="Times New Roman" panose="02020603050405020304" pitchFamily="18" charset="0"/>
                        </a:rPr>
                        <a:t>Deciding whether to activate a plan (Step2) risk assessment</a:t>
                      </a:r>
                      <a:endParaRPr lang="en-AU" sz="1800" b="0" i="0" u="none" strike="noStrike" dirty="0">
                        <a:effectLst/>
                        <a:latin typeface="Aptos Narrow" panose="020B0004020202020204" pitchFamily="34"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89002113"/>
                  </a:ext>
                </a:extLst>
              </a:tr>
              <a:tr h="654036">
                <a:tc>
                  <a:txBody>
                    <a:bodyPr/>
                    <a:lstStyle/>
                    <a:p>
                      <a:pPr algn="l" fontAlgn="t">
                        <a:lnSpc>
                          <a:spcPct val="107000"/>
                        </a:lnSpc>
                        <a:spcBef>
                          <a:spcPts val="200"/>
                        </a:spcBef>
                        <a:spcAft>
                          <a:spcPts val="600"/>
                        </a:spcAft>
                        <a:buNone/>
                      </a:pPr>
                      <a:r>
                        <a:rPr lang="en-AU" sz="1800" b="1" i="0" u="none" strike="noStrike" dirty="0">
                          <a:solidFill>
                            <a:schemeClr val="bg1"/>
                          </a:solidFill>
                          <a:effectLst/>
                          <a:latin typeface="Aptos Narrow" panose="020B0004020202020204" pitchFamily="34" charset="0"/>
                          <a:ea typeface="Arial" panose="020B0604020202020204" pitchFamily="34" charset="0"/>
                          <a:cs typeface="Times New Roman" panose="02020603050405020304" pitchFamily="18" charset="0"/>
                        </a:rPr>
                        <a:t>Step 3: Activation</a:t>
                      </a:r>
                      <a:endParaRPr lang="en-AU" sz="1800" b="0" i="0" u="none" strike="noStrike" dirty="0">
                        <a:solidFill>
                          <a:schemeClr val="bg1"/>
                        </a:solidFill>
                        <a:effectLst/>
                        <a:latin typeface="Aptos Narrow" panose="020B0004020202020204" pitchFamily="34"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C5B4"/>
                    </a:solidFill>
                  </a:tcPr>
                </a:tc>
                <a:tc>
                  <a:txBody>
                    <a:bodyPr/>
                    <a:lstStyle/>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ea typeface="Arial" panose="020B0604020202020204" pitchFamily="34" charset="0"/>
                          <a:cs typeface="Times New Roman" panose="02020603050405020304" pitchFamily="18" charset="0"/>
                        </a:rPr>
                        <a:t>Taking specific consideration into account during initial stages</a:t>
                      </a:r>
                    </a:p>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ea typeface="Arial" panose="020B0604020202020204" pitchFamily="34" charset="0"/>
                          <a:cs typeface="Times New Roman" panose="02020603050405020304" pitchFamily="18" charset="0"/>
                        </a:rPr>
                        <a:t>Arranging different levels and types of support responses</a:t>
                      </a:r>
                      <a:endParaRPr lang="en-AU" sz="1800" b="0" i="0" u="none" strike="noStrike" dirty="0">
                        <a:effectLst/>
                        <a:latin typeface="Aptos Narrow" panose="020B0004020202020204" pitchFamily="34"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6064102"/>
                  </a:ext>
                </a:extLst>
              </a:tr>
              <a:tr h="471972">
                <a:tc>
                  <a:txBody>
                    <a:bodyPr/>
                    <a:lstStyle/>
                    <a:p>
                      <a:pPr algn="l" fontAlgn="t">
                        <a:lnSpc>
                          <a:spcPct val="107000"/>
                        </a:lnSpc>
                        <a:spcBef>
                          <a:spcPts val="200"/>
                        </a:spcBef>
                        <a:spcAft>
                          <a:spcPts val="600"/>
                        </a:spcAft>
                        <a:buNone/>
                      </a:pPr>
                      <a:r>
                        <a:rPr lang="en-AU" sz="1800" b="1" i="0" u="none" strike="noStrike" dirty="0">
                          <a:solidFill>
                            <a:schemeClr val="bg1"/>
                          </a:solidFill>
                          <a:effectLst/>
                          <a:latin typeface="Aptos Narrow" panose="020B0004020202020204" pitchFamily="34" charset="0"/>
                          <a:ea typeface="Arial" panose="020B0604020202020204" pitchFamily="34" charset="0"/>
                          <a:cs typeface="Times New Roman" panose="02020603050405020304" pitchFamily="18" charset="0"/>
                        </a:rPr>
                        <a:t>Step 4: Deactivation</a:t>
                      </a:r>
                      <a:endParaRPr lang="en-AU" sz="1800" b="0" i="0" u="none" strike="noStrike" dirty="0">
                        <a:solidFill>
                          <a:schemeClr val="bg1"/>
                        </a:solidFill>
                        <a:effectLst/>
                        <a:latin typeface="Aptos Narrow" panose="020B0004020202020204" pitchFamily="34"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CF67"/>
                    </a:solidFill>
                  </a:tcPr>
                </a:tc>
                <a:tc>
                  <a:txBody>
                    <a:bodyPr/>
                    <a:lstStyle/>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ea typeface="Arial" panose="020B0604020202020204" pitchFamily="34" charset="0"/>
                          <a:cs typeface="Times New Roman" panose="02020603050405020304" pitchFamily="18" charset="0"/>
                        </a:rPr>
                        <a:t>Decision when to deactivate the response against a set of deactivation criteria and considerations</a:t>
                      </a:r>
                      <a:endParaRPr lang="en-AU" sz="1800" b="0" i="0" u="none" strike="noStrike" dirty="0">
                        <a:effectLst/>
                        <a:latin typeface="Aptos Narrow" panose="020B0004020202020204" pitchFamily="34"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38372914"/>
                  </a:ext>
                </a:extLst>
              </a:tr>
              <a:tr h="636069">
                <a:tc>
                  <a:txBody>
                    <a:bodyPr/>
                    <a:lstStyle/>
                    <a:p>
                      <a:pPr algn="l" fontAlgn="t">
                        <a:lnSpc>
                          <a:spcPct val="107000"/>
                        </a:lnSpc>
                        <a:spcBef>
                          <a:spcPts val="200"/>
                        </a:spcBef>
                        <a:spcAft>
                          <a:spcPts val="600"/>
                        </a:spcAft>
                        <a:buNone/>
                      </a:pPr>
                      <a:r>
                        <a:rPr lang="en-AU" sz="1800" b="1" i="0" u="none" strike="noStrike" dirty="0">
                          <a:solidFill>
                            <a:schemeClr val="bg1"/>
                          </a:solidFill>
                          <a:effectLst/>
                          <a:latin typeface="Aptos Narrow" panose="020B0004020202020204" pitchFamily="34" charset="0"/>
                          <a:ea typeface="Arial" panose="020B0604020202020204" pitchFamily="34" charset="0"/>
                          <a:cs typeface="Times New Roman" panose="02020603050405020304" pitchFamily="18" charset="0"/>
                        </a:rPr>
                        <a:t>Step 5: Evaluation</a:t>
                      </a:r>
                      <a:endParaRPr lang="en-AU" sz="1800" b="0" i="0" u="none" strike="noStrike" dirty="0">
                        <a:solidFill>
                          <a:schemeClr val="bg1"/>
                        </a:solidFill>
                        <a:effectLst/>
                        <a:latin typeface="Aptos Narrow" panose="020B0004020202020204" pitchFamily="34"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A5D8"/>
                    </a:solidFill>
                  </a:tcPr>
                </a:tc>
                <a:tc>
                  <a:txBody>
                    <a:bodyPr/>
                    <a:lstStyle/>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ea typeface="Arial" panose="020B0604020202020204" pitchFamily="34" charset="0"/>
                          <a:cs typeface="Times New Roman" panose="02020603050405020304" pitchFamily="18" charset="0"/>
                        </a:rPr>
                        <a:t>Evaluation, reviewing and assessing, and sharing the learning</a:t>
                      </a:r>
                      <a:endParaRPr lang="en-AU" sz="1800" b="0" i="0" u="none" strike="noStrike" dirty="0">
                        <a:effectLst/>
                        <a:latin typeface="Aptos Narrow" panose="020B0004020202020204" pitchFamily="34"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35596663"/>
                  </a:ext>
                </a:extLst>
              </a:tr>
            </a:tbl>
          </a:graphicData>
        </a:graphic>
      </p:graphicFrame>
    </p:spTree>
    <p:extLst>
      <p:ext uri="{BB962C8B-B14F-4D97-AF65-F5344CB8AC3E}">
        <p14:creationId xmlns:p14="http://schemas.microsoft.com/office/powerpoint/2010/main" val="27380606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FB77A3D-2114-6F59-421E-20A89C4665E3}"/>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F4D1F05-7AF1-AEA1-11D9-50F4AB15B7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6B230A2-CF5F-DF5B-A524-6201EFD2D4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08EF9C7-E8D7-342D-A45E-376A158718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2EBF5A1-7760-2ED4-61A0-F450D8FD94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8DD74BA-4FBF-40F6-5D5F-9BDC92554D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63B05EA-8FEA-4A5C-6BAC-5630A66F6180}"/>
              </a:ext>
            </a:extLst>
          </p:cNvPr>
          <p:cNvSpPr>
            <a:spLocks noGrp="1"/>
          </p:cNvSpPr>
          <p:nvPr>
            <p:ph type="title"/>
          </p:nvPr>
        </p:nvSpPr>
        <p:spPr>
          <a:xfrm>
            <a:off x="914399" y="278535"/>
            <a:ext cx="10818251" cy="1033669"/>
          </a:xfrm>
        </p:spPr>
        <p:txBody>
          <a:bodyPr>
            <a:normAutofit/>
          </a:bodyPr>
          <a:lstStyle/>
          <a:p>
            <a:r>
              <a:rPr lang="en-AU" sz="4000" dirty="0">
                <a:solidFill>
                  <a:schemeClr val="bg1"/>
                </a:solidFill>
              </a:rPr>
              <a:t>Postvention in action: Scenario three</a:t>
            </a:r>
          </a:p>
        </p:txBody>
      </p:sp>
      <p:sp>
        <p:nvSpPr>
          <p:cNvPr id="3" name="Content Placeholder 2">
            <a:extLst>
              <a:ext uri="{FF2B5EF4-FFF2-40B4-BE49-F238E27FC236}">
                <a16:creationId xmlns:a16="http://schemas.microsoft.com/office/drawing/2014/main" id="{29F39C1D-A614-A0B0-92F2-472166E569AC}"/>
              </a:ext>
            </a:extLst>
          </p:cNvPr>
          <p:cNvSpPr txBox="1">
            <a:spLocks/>
          </p:cNvSpPr>
          <p:nvPr/>
        </p:nvSpPr>
        <p:spPr>
          <a:xfrm>
            <a:off x="459351" y="1875967"/>
            <a:ext cx="3736729" cy="4588079"/>
          </a:xfrm>
          <a:prstGeom prst="rect">
            <a:avLst/>
          </a:prstGeom>
          <a:solidFill>
            <a:srgbClr val="4F3193"/>
          </a:solidFill>
        </p:spPr>
        <p:txBody>
          <a:bodyPr lIns="72000" tIns="7200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AU" sz="2000" dirty="0">
              <a:solidFill>
                <a:schemeClr val="bg1"/>
              </a:solidFill>
            </a:endParaRPr>
          </a:p>
          <a:p>
            <a:endParaRPr lang="en-AU" sz="2000" dirty="0">
              <a:solidFill>
                <a:schemeClr val="bg1"/>
              </a:solidFill>
            </a:endParaRPr>
          </a:p>
          <a:p>
            <a:r>
              <a:rPr lang="en-AU" sz="2000" dirty="0">
                <a:solidFill>
                  <a:schemeClr val="bg1"/>
                </a:solidFill>
              </a:rPr>
              <a:t>Deceased initials: EV</a:t>
            </a:r>
          </a:p>
          <a:p>
            <a:r>
              <a:rPr lang="en-AU" sz="2000" dirty="0">
                <a:solidFill>
                  <a:schemeClr val="bg1"/>
                </a:solidFill>
              </a:rPr>
              <a:t>Gender: Male</a:t>
            </a:r>
          </a:p>
          <a:p>
            <a:r>
              <a:rPr lang="en-AU" sz="2000" dirty="0">
                <a:solidFill>
                  <a:schemeClr val="bg1"/>
                </a:solidFill>
              </a:rPr>
              <a:t>Age: 23</a:t>
            </a:r>
          </a:p>
          <a:p>
            <a:r>
              <a:rPr lang="en-AU" sz="2000" dirty="0">
                <a:solidFill>
                  <a:schemeClr val="bg1"/>
                </a:solidFill>
              </a:rPr>
              <a:t>Incident date:	6 June</a:t>
            </a:r>
          </a:p>
          <a:p>
            <a:r>
              <a:rPr lang="en-AU" sz="2000" dirty="0">
                <a:solidFill>
                  <a:schemeClr val="bg1"/>
                </a:solidFill>
              </a:rPr>
              <a:t>Community: California</a:t>
            </a:r>
          </a:p>
          <a:p>
            <a:r>
              <a:rPr lang="en-AU" sz="2000" dirty="0">
                <a:solidFill>
                  <a:schemeClr val="bg1"/>
                </a:solidFill>
              </a:rPr>
              <a:t>Residence: USA</a:t>
            </a:r>
          </a:p>
          <a:p>
            <a:r>
              <a:rPr lang="en-AU" sz="2000" i="1" dirty="0">
                <a:solidFill>
                  <a:schemeClr val="bg1"/>
                </a:solidFill>
                <a:latin typeface="Aptos Narrow"/>
              </a:rPr>
              <a:t>Vocalist of a well-known rock band that is very popular among young people.</a:t>
            </a:r>
          </a:p>
          <a:p>
            <a:pPr marL="0" indent="0">
              <a:buNone/>
            </a:pPr>
            <a:endParaRPr lang="en-AU" sz="2000" dirty="0">
              <a:solidFill>
                <a:schemeClr val="bg1"/>
              </a:solidFill>
            </a:endParaRPr>
          </a:p>
        </p:txBody>
      </p:sp>
      <p:graphicFrame>
        <p:nvGraphicFramePr>
          <p:cNvPr id="9" name="Table 8">
            <a:extLst>
              <a:ext uri="{FF2B5EF4-FFF2-40B4-BE49-F238E27FC236}">
                <a16:creationId xmlns:a16="http://schemas.microsoft.com/office/drawing/2014/main" id="{7755AF13-6536-A9B0-EF20-9BFC5340BF02}"/>
              </a:ext>
            </a:extLst>
          </p:cNvPr>
          <p:cNvGraphicFramePr>
            <a:graphicFrameLocks noGrp="1"/>
          </p:cNvGraphicFramePr>
          <p:nvPr/>
        </p:nvGraphicFramePr>
        <p:xfrm>
          <a:off x="4378960" y="1875967"/>
          <a:ext cx="7548880" cy="4588079"/>
        </p:xfrm>
        <a:graphic>
          <a:graphicData uri="http://schemas.openxmlformats.org/drawingml/2006/table">
            <a:tbl>
              <a:tblPr firstRow="1" firstCol="1" bandRow="1"/>
              <a:tblGrid>
                <a:gridCol w="1570399">
                  <a:extLst>
                    <a:ext uri="{9D8B030D-6E8A-4147-A177-3AD203B41FA5}">
                      <a16:colId xmlns:a16="http://schemas.microsoft.com/office/drawing/2014/main" val="2843130655"/>
                    </a:ext>
                  </a:extLst>
                </a:gridCol>
                <a:gridCol w="5978481">
                  <a:extLst>
                    <a:ext uri="{9D8B030D-6E8A-4147-A177-3AD203B41FA5}">
                      <a16:colId xmlns:a16="http://schemas.microsoft.com/office/drawing/2014/main" val="3833183380"/>
                    </a:ext>
                  </a:extLst>
                </a:gridCol>
              </a:tblGrid>
              <a:tr h="524145">
                <a:tc>
                  <a:txBody>
                    <a:bodyPr/>
                    <a:lstStyle/>
                    <a:p>
                      <a:pPr marL="0" algn="l" defTabSz="914400" rtl="0" eaLnBrk="1" fontAlgn="t" latinLnBrk="0" hangingPunct="1">
                        <a:lnSpc>
                          <a:spcPct val="107000"/>
                        </a:lnSpc>
                        <a:spcBef>
                          <a:spcPts val="200"/>
                        </a:spcBef>
                        <a:spcAft>
                          <a:spcPts val="600"/>
                        </a:spcAft>
                        <a:buNone/>
                      </a:pPr>
                      <a:r>
                        <a:rPr lang="en-AU" sz="1800" b="1" i="0" u="none" strike="noStrike" kern="1200" dirty="0">
                          <a:solidFill>
                            <a:schemeClr val="bg1"/>
                          </a:solidFill>
                          <a:effectLst/>
                          <a:latin typeface="Aptos Narrow" panose="020B0004020202020204" pitchFamily="34" charset="0"/>
                          <a:cs typeface="Times New Roman" panose="02020603050405020304" pitchFamily="18" charset="0"/>
                        </a:rPr>
                        <a:t>Step 1: Notification of the death</a:t>
                      </a: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40000"/>
                        <a:lumOff val="60000"/>
                      </a:schemeClr>
                    </a:solidFill>
                  </a:tcPr>
                </a:tc>
                <a:tc>
                  <a:txBody>
                    <a:bodyPr/>
                    <a:lstStyle/>
                    <a:p>
                      <a:pPr marL="347472" indent="-324000" algn="l" defTabSz="914400" rtl="0" eaLnBrk="1" fontAlgn="t" latinLnBrk="0" hangingPunct="1">
                        <a:lnSpc>
                          <a:spcPct val="100000"/>
                        </a:lnSpc>
                        <a:spcBef>
                          <a:spcPts val="200"/>
                        </a:spcBef>
                        <a:spcAft>
                          <a:spcPts val="200"/>
                        </a:spcAft>
                        <a:buClrTx/>
                        <a:buSzPts val="1100"/>
                        <a:buFont typeface="Symbol" panose="05050102010706020507" pitchFamily="18" charset="2"/>
                        <a:buChar char="·"/>
                      </a:pPr>
                      <a:r>
                        <a:rPr lang="en-AU" sz="1800" b="0" i="0" u="none" strike="noStrike" kern="1200" dirty="0">
                          <a:solidFill>
                            <a:schemeClr val="tx1"/>
                          </a:solidFill>
                          <a:effectLst/>
                          <a:latin typeface="Aptos Narrow" panose="020B0004020202020204" pitchFamily="34" charset="0"/>
                          <a:cs typeface="Times New Roman" panose="02020603050405020304" pitchFamily="18" charset="0"/>
                        </a:rPr>
                        <a:t>Chair of LRG informed by either VicPol, Ambulance Victoria, Standby or </a:t>
                      </a:r>
                      <a:r>
                        <a:rPr lang="en-AU" sz="1800" b="0" i="0" u="none" strike="noStrike" kern="1200" dirty="0" err="1">
                          <a:solidFill>
                            <a:schemeClr val="tx1"/>
                          </a:solidFill>
                          <a:effectLst/>
                          <a:latin typeface="Aptos Narrow" panose="020B0004020202020204" pitchFamily="34" charset="0"/>
                          <a:cs typeface="Times New Roman" panose="02020603050405020304" pitchFamily="18" charset="0"/>
                        </a:rPr>
                        <a:t>Thirrili</a:t>
                      </a:r>
                      <a:r>
                        <a:rPr lang="en-AU" sz="1800" b="0" i="0" u="none" strike="noStrike" kern="1200" dirty="0">
                          <a:solidFill>
                            <a:schemeClr val="tx1"/>
                          </a:solidFill>
                          <a:effectLst/>
                          <a:latin typeface="Aptos Narrow" panose="020B0004020202020204" pitchFamily="34" charset="0"/>
                          <a:cs typeface="Times New Roman" panose="02020603050405020304" pitchFamily="18" charset="0"/>
                        </a:rPr>
                        <a:t>.</a:t>
                      </a:r>
                    </a:p>
                    <a:p>
                      <a:pPr marL="347472" indent="-324000" algn="l" defTabSz="914400" rtl="0" eaLnBrk="1" fontAlgn="t" latinLnBrk="0" hangingPunct="1">
                        <a:lnSpc>
                          <a:spcPct val="100000"/>
                        </a:lnSpc>
                        <a:spcBef>
                          <a:spcPts val="200"/>
                        </a:spcBef>
                        <a:spcAft>
                          <a:spcPts val="200"/>
                        </a:spcAft>
                        <a:buClrTx/>
                        <a:buSzPts val="1100"/>
                        <a:buFont typeface="Symbol" panose="05050102010706020507" pitchFamily="18" charset="2"/>
                        <a:buChar char="·"/>
                      </a:pPr>
                      <a:endParaRPr lang="en-AU" sz="1800" b="0" i="0" u="none" strike="noStrike" kern="1200" dirty="0">
                        <a:solidFill>
                          <a:schemeClr val="tx1"/>
                        </a:solidFill>
                        <a:effectLst/>
                        <a:latin typeface="Aptos Narrow" panose="020B0004020202020204" pitchFamily="34" charset="0"/>
                        <a:cs typeface="Times New Roman" panose="02020603050405020304" pitchFamily="18"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69358337"/>
                  </a:ext>
                </a:extLst>
              </a:tr>
              <a:tr h="1060622">
                <a:tc>
                  <a:txBody>
                    <a:bodyPr/>
                    <a:lstStyle/>
                    <a:p>
                      <a:pPr algn="l" fontAlgn="t">
                        <a:lnSpc>
                          <a:spcPct val="107000"/>
                        </a:lnSpc>
                        <a:spcBef>
                          <a:spcPts val="200"/>
                        </a:spcBef>
                        <a:spcAft>
                          <a:spcPts val="600"/>
                        </a:spcAft>
                        <a:buNone/>
                      </a:pPr>
                      <a:r>
                        <a:rPr lang="en-AU" sz="1800" b="1" i="0" u="none" strike="noStrike" dirty="0">
                          <a:solidFill>
                            <a:schemeClr val="bg1"/>
                          </a:solidFill>
                          <a:effectLst/>
                          <a:latin typeface="Aptos Narrow" panose="020B0004020202020204" pitchFamily="34" charset="0"/>
                          <a:ea typeface="Arial" panose="020B0604020202020204" pitchFamily="34" charset="0"/>
                          <a:cs typeface="Times New Roman" panose="02020603050405020304" pitchFamily="18" charset="0"/>
                        </a:rPr>
                        <a:t>Step 2: Monitoring and decision-making</a:t>
                      </a:r>
                      <a:endParaRPr lang="en-AU" sz="1800" b="0" i="0" u="none" strike="noStrike" dirty="0">
                        <a:solidFill>
                          <a:schemeClr val="bg1"/>
                        </a:solidFill>
                        <a:effectLst/>
                        <a:latin typeface="Aptos Narrow" panose="020B0004020202020204" pitchFamily="34" charset="0"/>
                      </a:endParaRPr>
                    </a:p>
                    <a:p>
                      <a:pPr algn="l" fontAlgn="t">
                        <a:lnSpc>
                          <a:spcPct val="107000"/>
                        </a:lnSpc>
                        <a:spcBef>
                          <a:spcPts val="200"/>
                        </a:spcBef>
                        <a:spcAft>
                          <a:spcPts val="600"/>
                        </a:spcAft>
                        <a:buNone/>
                      </a:pPr>
                      <a:endParaRPr lang="en-AU" sz="1800" b="0" i="0" u="none" strike="noStrike" dirty="0">
                        <a:solidFill>
                          <a:schemeClr val="bg1"/>
                        </a:solidFill>
                        <a:effectLst/>
                        <a:latin typeface="Aptos Narrow" panose="020B0004020202020204" pitchFamily="34"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88BC4"/>
                    </a:solidFill>
                  </a:tcPr>
                </a:tc>
                <a:tc>
                  <a:txBody>
                    <a:bodyPr/>
                    <a:lstStyle/>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ea typeface="Arial" panose="020B0604020202020204" pitchFamily="34" charset="0"/>
                          <a:cs typeface="Times New Roman" panose="02020603050405020304" pitchFamily="18" charset="0"/>
                        </a:rPr>
                        <a:t>Screening</a:t>
                      </a:r>
                    </a:p>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ea typeface="Arial" panose="020B0604020202020204" pitchFamily="34" charset="0"/>
                          <a:cs typeface="Times New Roman" panose="02020603050405020304" pitchFamily="18" charset="0"/>
                        </a:rPr>
                        <a:t>Gathering accurate information</a:t>
                      </a:r>
                    </a:p>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ea typeface="Arial" panose="020B0604020202020204" pitchFamily="34" charset="0"/>
                          <a:cs typeface="Times New Roman" panose="02020603050405020304" pitchFamily="18" charset="0"/>
                        </a:rPr>
                        <a:t>Identifying vulnerable or at-risk groups and agencies involved</a:t>
                      </a:r>
                    </a:p>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ea typeface="Arial" panose="020B0604020202020204" pitchFamily="34" charset="0"/>
                          <a:cs typeface="Times New Roman" panose="02020603050405020304" pitchFamily="18" charset="0"/>
                        </a:rPr>
                        <a:t>Deciding whether to activate a plan (Step2) risk assessment</a:t>
                      </a:r>
                      <a:endParaRPr lang="en-AU" sz="1800" b="0" i="0" u="none" strike="noStrike" dirty="0">
                        <a:effectLst/>
                        <a:latin typeface="Aptos Narrow" panose="020B0004020202020204" pitchFamily="34"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89002113"/>
                  </a:ext>
                </a:extLst>
              </a:tr>
              <a:tr h="654036">
                <a:tc>
                  <a:txBody>
                    <a:bodyPr/>
                    <a:lstStyle/>
                    <a:p>
                      <a:pPr algn="l" fontAlgn="t">
                        <a:lnSpc>
                          <a:spcPct val="107000"/>
                        </a:lnSpc>
                        <a:spcBef>
                          <a:spcPts val="200"/>
                        </a:spcBef>
                        <a:spcAft>
                          <a:spcPts val="600"/>
                        </a:spcAft>
                        <a:buNone/>
                      </a:pPr>
                      <a:r>
                        <a:rPr lang="en-AU" sz="1800" b="1" i="0" u="none" strike="noStrike" dirty="0">
                          <a:solidFill>
                            <a:schemeClr val="bg1"/>
                          </a:solidFill>
                          <a:effectLst/>
                          <a:latin typeface="Aptos Narrow" panose="020B0004020202020204" pitchFamily="34" charset="0"/>
                          <a:ea typeface="Arial" panose="020B0604020202020204" pitchFamily="34" charset="0"/>
                          <a:cs typeface="Times New Roman" panose="02020603050405020304" pitchFamily="18" charset="0"/>
                        </a:rPr>
                        <a:t>Step 3: Activation</a:t>
                      </a:r>
                      <a:endParaRPr lang="en-AU" sz="1800" b="0" i="0" u="none" strike="noStrike" dirty="0">
                        <a:solidFill>
                          <a:schemeClr val="bg1"/>
                        </a:solidFill>
                        <a:effectLst/>
                        <a:latin typeface="Aptos Narrow" panose="020B0004020202020204" pitchFamily="34"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C5B4"/>
                    </a:solidFill>
                  </a:tcPr>
                </a:tc>
                <a:tc>
                  <a:txBody>
                    <a:bodyPr/>
                    <a:lstStyle/>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ea typeface="Arial" panose="020B0604020202020204" pitchFamily="34" charset="0"/>
                          <a:cs typeface="Times New Roman" panose="02020603050405020304" pitchFamily="18" charset="0"/>
                        </a:rPr>
                        <a:t>Taking specific consideration into account during initial stages</a:t>
                      </a:r>
                    </a:p>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ea typeface="Arial" panose="020B0604020202020204" pitchFamily="34" charset="0"/>
                          <a:cs typeface="Times New Roman" panose="02020603050405020304" pitchFamily="18" charset="0"/>
                        </a:rPr>
                        <a:t>Arranging different levels and types of support responses</a:t>
                      </a:r>
                      <a:endParaRPr lang="en-AU" sz="1800" b="0" i="0" u="none" strike="noStrike" dirty="0">
                        <a:effectLst/>
                        <a:latin typeface="Aptos Narrow" panose="020B0004020202020204" pitchFamily="34"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6064102"/>
                  </a:ext>
                </a:extLst>
              </a:tr>
              <a:tr h="471972">
                <a:tc>
                  <a:txBody>
                    <a:bodyPr/>
                    <a:lstStyle/>
                    <a:p>
                      <a:pPr algn="l" fontAlgn="t">
                        <a:lnSpc>
                          <a:spcPct val="107000"/>
                        </a:lnSpc>
                        <a:spcBef>
                          <a:spcPts val="200"/>
                        </a:spcBef>
                        <a:spcAft>
                          <a:spcPts val="600"/>
                        </a:spcAft>
                        <a:buNone/>
                      </a:pPr>
                      <a:r>
                        <a:rPr lang="en-AU" sz="1800" b="1" i="0" u="none" strike="noStrike" dirty="0">
                          <a:solidFill>
                            <a:schemeClr val="bg1"/>
                          </a:solidFill>
                          <a:effectLst/>
                          <a:latin typeface="Aptos Narrow" panose="020B0004020202020204" pitchFamily="34" charset="0"/>
                          <a:ea typeface="Arial" panose="020B0604020202020204" pitchFamily="34" charset="0"/>
                          <a:cs typeface="Times New Roman" panose="02020603050405020304" pitchFamily="18" charset="0"/>
                        </a:rPr>
                        <a:t>Step 4: Deactivation</a:t>
                      </a:r>
                      <a:endParaRPr lang="en-AU" sz="1800" b="0" i="0" u="none" strike="noStrike" dirty="0">
                        <a:solidFill>
                          <a:schemeClr val="bg1"/>
                        </a:solidFill>
                        <a:effectLst/>
                        <a:latin typeface="Aptos Narrow" panose="020B0004020202020204" pitchFamily="34"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CF67"/>
                    </a:solidFill>
                  </a:tcPr>
                </a:tc>
                <a:tc>
                  <a:txBody>
                    <a:bodyPr/>
                    <a:lstStyle/>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ea typeface="Arial" panose="020B0604020202020204" pitchFamily="34" charset="0"/>
                          <a:cs typeface="Times New Roman" panose="02020603050405020304" pitchFamily="18" charset="0"/>
                        </a:rPr>
                        <a:t>Decision when to deactivate the response against a set of deactivation criteria and considerations</a:t>
                      </a:r>
                      <a:endParaRPr lang="en-AU" sz="1800" b="0" i="0" u="none" strike="noStrike" dirty="0">
                        <a:effectLst/>
                        <a:latin typeface="Aptos Narrow" panose="020B0004020202020204" pitchFamily="34"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38372914"/>
                  </a:ext>
                </a:extLst>
              </a:tr>
              <a:tr h="636069">
                <a:tc>
                  <a:txBody>
                    <a:bodyPr/>
                    <a:lstStyle/>
                    <a:p>
                      <a:pPr algn="l" fontAlgn="t">
                        <a:lnSpc>
                          <a:spcPct val="107000"/>
                        </a:lnSpc>
                        <a:spcBef>
                          <a:spcPts val="200"/>
                        </a:spcBef>
                        <a:spcAft>
                          <a:spcPts val="600"/>
                        </a:spcAft>
                        <a:buNone/>
                      </a:pPr>
                      <a:r>
                        <a:rPr lang="en-AU" sz="1800" b="1" i="0" u="none" strike="noStrike" dirty="0">
                          <a:solidFill>
                            <a:schemeClr val="bg1"/>
                          </a:solidFill>
                          <a:effectLst/>
                          <a:latin typeface="Aptos Narrow" panose="020B0004020202020204" pitchFamily="34" charset="0"/>
                          <a:ea typeface="Arial" panose="020B0604020202020204" pitchFamily="34" charset="0"/>
                          <a:cs typeface="Times New Roman" panose="02020603050405020304" pitchFamily="18" charset="0"/>
                        </a:rPr>
                        <a:t>Step 5: Evaluation</a:t>
                      </a:r>
                      <a:endParaRPr lang="en-AU" sz="1800" b="0" i="0" u="none" strike="noStrike" dirty="0">
                        <a:solidFill>
                          <a:schemeClr val="bg1"/>
                        </a:solidFill>
                        <a:effectLst/>
                        <a:latin typeface="Aptos Narrow" panose="020B0004020202020204" pitchFamily="34"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A5D8"/>
                    </a:solidFill>
                  </a:tcPr>
                </a:tc>
                <a:tc>
                  <a:txBody>
                    <a:bodyPr/>
                    <a:lstStyle/>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ea typeface="Arial" panose="020B0604020202020204" pitchFamily="34" charset="0"/>
                          <a:cs typeface="Times New Roman" panose="02020603050405020304" pitchFamily="18" charset="0"/>
                        </a:rPr>
                        <a:t>Evaluation, reviewing and assessing, and sharing the learning</a:t>
                      </a:r>
                      <a:endParaRPr lang="en-AU" sz="1800" b="0" i="0" u="none" strike="noStrike" dirty="0">
                        <a:effectLst/>
                        <a:latin typeface="Aptos Narrow" panose="020B0004020202020204" pitchFamily="34"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35596663"/>
                  </a:ext>
                </a:extLst>
              </a:tr>
            </a:tbl>
          </a:graphicData>
        </a:graphic>
      </p:graphicFrame>
    </p:spTree>
    <p:extLst>
      <p:ext uri="{BB962C8B-B14F-4D97-AF65-F5344CB8AC3E}">
        <p14:creationId xmlns:p14="http://schemas.microsoft.com/office/powerpoint/2010/main" val="963001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F63BD67-74EE-C215-6F57-E583D37D27DD}"/>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A752889-BCE0-604A-9838-8FC63E1885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FC73842-EB1A-4749-2403-E3550D4985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7064DE6-1C5F-5570-0BCF-F273B96C2C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B3DE115-C14A-BA31-8600-9B94C7E7F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133870D-1D87-775C-DA73-68D7985474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77575F4-5B3C-CF70-B561-2B4DC2C8A356}"/>
              </a:ext>
            </a:extLst>
          </p:cNvPr>
          <p:cNvSpPr>
            <a:spLocks noGrp="1"/>
          </p:cNvSpPr>
          <p:nvPr>
            <p:ph type="title"/>
          </p:nvPr>
        </p:nvSpPr>
        <p:spPr>
          <a:xfrm>
            <a:off x="914399" y="278535"/>
            <a:ext cx="10818251" cy="1033669"/>
          </a:xfrm>
        </p:spPr>
        <p:txBody>
          <a:bodyPr>
            <a:normAutofit/>
          </a:bodyPr>
          <a:lstStyle/>
          <a:p>
            <a:r>
              <a:rPr lang="en-AU" sz="4000" dirty="0">
                <a:solidFill>
                  <a:schemeClr val="bg1"/>
                </a:solidFill>
              </a:rPr>
              <a:t>Postvention in action: Scenario four</a:t>
            </a:r>
          </a:p>
        </p:txBody>
      </p:sp>
      <p:sp>
        <p:nvSpPr>
          <p:cNvPr id="3" name="Content Placeholder 2">
            <a:extLst>
              <a:ext uri="{FF2B5EF4-FFF2-40B4-BE49-F238E27FC236}">
                <a16:creationId xmlns:a16="http://schemas.microsoft.com/office/drawing/2014/main" id="{3332D68F-1160-4160-68EA-BF31BE3B964B}"/>
              </a:ext>
            </a:extLst>
          </p:cNvPr>
          <p:cNvSpPr txBox="1">
            <a:spLocks/>
          </p:cNvSpPr>
          <p:nvPr/>
        </p:nvSpPr>
        <p:spPr>
          <a:xfrm>
            <a:off x="459351" y="1875967"/>
            <a:ext cx="3736729" cy="4588079"/>
          </a:xfrm>
          <a:prstGeom prst="rect">
            <a:avLst/>
          </a:prstGeom>
          <a:solidFill>
            <a:srgbClr val="4F3193"/>
          </a:solidFill>
        </p:spPr>
        <p:txBody>
          <a:bodyPr lIns="72000" tIns="7200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AU" sz="2000" dirty="0">
              <a:solidFill>
                <a:schemeClr val="bg1"/>
              </a:solidFill>
            </a:endParaRPr>
          </a:p>
          <a:p>
            <a:endParaRPr lang="en-AU" sz="2000" dirty="0">
              <a:solidFill>
                <a:schemeClr val="bg1"/>
              </a:solidFill>
            </a:endParaRPr>
          </a:p>
          <a:p>
            <a:r>
              <a:rPr lang="en-AU" sz="2000" dirty="0">
                <a:solidFill>
                  <a:schemeClr val="bg1"/>
                </a:solidFill>
              </a:rPr>
              <a:t>Deceased initials: EV</a:t>
            </a:r>
          </a:p>
          <a:p>
            <a:r>
              <a:rPr lang="en-AU" sz="2000" dirty="0">
                <a:solidFill>
                  <a:schemeClr val="bg1"/>
                </a:solidFill>
              </a:rPr>
              <a:t>Gender: Male</a:t>
            </a:r>
          </a:p>
          <a:p>
            <a:r>
              <a:rPr lang="en-AU" sz="2000" dirty="0">
                <a:solidFill>
                  <a:schemeClr val="bg1"/>
                </a:solidFill>
              </a:rPr>
              <a:t>Age: 23</a:t>
            </a:r>
          </a:p>
          <a:p>
            <a:r>
              <a:rPr lang="en-AU" sz="2000" dirty="0">
                <a:solidFill>
                  <a:schemeClr val="bg1"/>
                </a:solidFill>
              </a:rPr>
              <a:t>Incident date:	6 March</a:t>
            </a:r>
          </a:p>
          <a:p>
            <a:r>
              <a:rPr lang="en-AU" sz="2000" dirty="0">
                <a:solidFill>
                  <a:schemeClr val="bg1"/>
                </a:solidFill>
              </a:rPr>
              <a:t>Community: California</a:t>
            </a:r>
          </a:p>
          <a:p>
            <a:r>
              <a:rPr lang="en-AU" sz="2000" dirty="0">
                <a:solidFill>
                  <a:schemeClr val="bg1"/>
                </a:solidFill>
              </a:rPr>
              <a:t>Residence: USA</a:t>
            </a:r>
          </a:p>
          <a:p>
            <a:r>
              <a:rPr lang="en-AU" sz="2000" i="1" dirty="0">
                <a:solidFill>
                  <a:schemeClr val="bg1"/>
                </a:solidFill>
                <a:latin typeface="Aptos Narrow"/>
              </a:rPr>
              <a:t>Vocalist of a well-known rock band that is very popular among young people.</a:t>
            </a:r>
          </a:p>
          <a:p>
            <a:pPr marL="0" indent="0">
              <a:buNone/>
            </a:pPr>
            <a:endParaRPr lang="en-AU" sz="2000" dirty="0">
              <a:solidFill>
                <a:schemeClr val="bg1"/>
              </a:solidFill>
            </a:endParaRPr>
          </a:p>
        </p:txBody>
      </p:sp>
      <p:graphicFrame>
        <p:nvGraphicFramePr>
          <p:cNvPr id="9" name="Table 8">
            <a:extLst>
              <a:ext uri="{FF2B5EF4-FFF2-40B4-BE49-F238E27FC236}">
                <a16:creationId xmlns:a16="http://schemas.microsoft.com/office/drawing/2014/main" id="{77DE816D-59AC-593C-FDA2-541E6FC93A66}"/>
              </a:ext>
            </a:extLst>
          </p:cNvPr>
          <p:cNvGraphicFramePr>
            <a:graphicFrameLocks noGrp="1"/>
          </p:cNvGraphicFramePr>
          <p:nvPr/>
        </p:nvGraphicFramePr>
        <p:xfrm>
          <a:off x="4378960" y="1875967"/>
          <a:ext cx="7548880" cy="4588079"/>
        </p:xfrm>
        <a:graphic>
          <a:graphicData uri="http://schemas.openxmlformats.org/drawingml/2006/table">
            <a:tbl>
              <a:tblPr firstRow="1" firstCol="1" bandRow="1"/>
              <a:tblGrid>
                <a:gridCol w="1570399">
                  <a:extLst>
                    <a:ext uri="{9D8B030D-6E8A-4147-A177-3AD203B41FA5}">
                      <a16:colId xmlns:a16="http://schemas.microsoft.com/office/drawing/2014/main" val="2843130655"/>
                    </a:ext>
                  </a:extLst>
                </a:gridCol>
                <a:gridCol w="5978481">
                  <a:extLst>
                    <a:ext uri="{9D8B030D-6E8A-4147-A177-3AD203B41FA5}">
                      <a16:colId xmlns:a16="http://schemas.microsoft.com/office/drawing/2014/main" val="3833183380"/>
                    </a:ext>
                  </a:extLst>
                </a:gridCol>
              </a:tblGrid>
              <a:tr h="524145">
                <a:tc>
                  <a:txBody>
                    <a:bodyPr/>
                    <a:lstStyle/>
                    <a:p>
                      <a:pPr marL="0" algn="l" defTabSz="914400" rtl="0" eaLnBrk="1" fontAlgn="t" latinLnBrk="0" hangingPunct="1">
                        <a:lnSpc>
                          <a:spcPct val="107000"/>
                        </a:lnSpc>
                        <a:spcBef>
                          <a:spcPts val="200"/>
                        </a:spcBef>
                        <a:spcAft>
                          <a:spcPts val="600"/>
                        </a:spcAft>
                        <a:buNone/>
                      </a:pPr>
                      <a:r>
                        <a:rPr lang="en-AU" sz="1800" b="1" i="0" u="none" strike="noStrike" kern="1200" dirty="0">
                          <a:solidFill>
                            <a:schemeClr val="bg1"/>
                          </a:solidFill>
                          <a:effectLst/>
                          <a:latin typeface="Aptos Narrow" panose="020B0004020202020204" pitchFamily="34" charset="0"/>
                          <a:cs typeface="Times New Roman" panose="02020603050405020304" pitchFamily="18" charset="0"/>
                        </a:rPr>
                        <a:t>Step 1: Notification of the death</a:t>
                      </a: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40000"/>
                        <a:lumOff val="60000"/>
                      </a:schemeClr>
                    </a:solidFill>
                  </a:tcPr>
                </a:tc>
                <a:tc>
                  <a:txBody>
                    <a:bodyPr/>
                    <a:lstStyle/>
                    <a:p>
                      <a:pPr marL="347472" indent="-324000" algn="l" defTabSz="914400" rtl="0" eaLnBrk="1" fontAlgn="t" latinLnBrk="0" hangingPunct="1">
                        <a:lnSpc>
                          <a:spcPct val="100000"/>
                        </a:lnSpc>
                        <a:spcBef>
                          <a:spcPts val="200"/>
                        </a:spcBef>
                        <a:spcAft>
                          <a:spcPts val="200"/>
                        </a:spcAft>
                        <a:buClrTx/>
                        <a:buSzPts val="1100"/>
                        <a:buFont typeface="Symbol" panose="05050102010706020507" pitchFamily="18" charset="2"/>
                        <a:buChar char="·"/>
                      </a:pPr>
                      <a:r>
                        <a:rPr lang="en-AU" sz="1800" b="0" i="0" u="none" strike="noStrike" kern="1200" dirty="0">
                          <a:solidFill>
                            <a:schemeClr val="tx1"/>
                          </a:solidFill>
                          <a:effectLst/>
                          <a:latin typeface="Aptos Narrow" panose="020B0004020202020204" pitchFamily="34" charset="0"/>
                          <a:cs typeface="Times New Roman" panose="02020603050405020304" pitchFamily="18" charset="0"/>
                        </a:rPr>
                        <a:t>Chair of LRG informed by either VicPol, Ambulance Victoria, Standby or </a:t>
                      </a:r>
                      <a:r>
                        <a:rPr lang="en-AU" sz="1800" b="0" i="0" u="none" strike="noStrike" kern="1200" dirty="0" err="1">
                          <a:solidFill>
                            <a:schemeClr val="tx1"/>
                          </a:solidFill>
                          <a:effectLst/>
                          <a:latin typeface="Aptos Narrow" panose="020B0004020202020204" pitchFamily="34" charset="0"/>
                          <a:cs typeface="Times New Roman" panose="02020603050405020304" pitchFamily="18" charset="0"/>
                        </a:rPr>
                        <a:t>Thirrili</a:t>
                      </a:r>
                      <a:r>
                        <a:rPr lang="en-AU" sz="1800" b="0" i="0" u="none" strike="noStrike" kern="1200" dirty="0">
                          <a:solidFill>
                            <a:schemeClr val="tx1"/>
                          </a:solidFill>
                          <a:effectLst/>
                          <a:latin typeface="Aptos Narrow" panose="020B0004020202020204" pitchFamily="34" charset="0"/>
                          <a:cs typeface="Times New Roman" panose="02020603050405020304" pitchFamily="18" charset="0"/>
                        </a:rPr>
                        <a:t>.</a:t>
                      </a:r>
                    </a:p>
                    <a:p>
                      <a:pPr marL="347472" indent="-324000" algn="l" defTabSz="914400" rtl="0" eaLnBrk="1" fontAlgn="t" latinLnBrk="0" hangingPunct="1">
                        <a:lnSpc>
                          <a:spcPct val="100000"/>
                        </a:lnSpc>
                        <a:spcBef>
                          <a:spcPts val="200"/>
                        </a:spcBef>
                        <a:spcAft>
                          <a:spcPts val="200"/>
                        </a:spcAft>
                        <a:buClrTx/>
                        <a:buSzPts val="1100"/>
                        <a:buFont typeface="Symbol" panose="05050102010706020507" pitchFamily="18" charset="2"/>
                        <a:buChar char="·"/>
                      </a:pPr>
                      <a:endParaRPr lang="en-AU" sz="1800" b="0" i="0" u="none" strike="noStrike" kern="1200" dirty="0">
                        <a:solidFill>
                          <a:schemeClr val="tx1"/>
                        </a:solidFill>
                        <a:effectLst/>
                        <a:latin typeface="Aptos Narrow" panose="020B0004020202020204" pitchFamily="34" charset="0"/>
                        <a:cs typeface="Times New Roman" panose="02020603050405020304" pitchFamily="18"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69358337"/>
                  </a:ext>
                </a:extLst>
              </a:tr>
              <a:tr h="1060622">
                <a:tc>
                  <a:txBody>
                    <a:bodyPr/>
                    <a:lstStyle/>
                    <a:p>
                      <a:pPr algn="l" fontAlgn="t">
                        <a:lnSpc>
                          <a:spcPct val="107000"/>
                        </a:lnSpc>
                        <a:spcBef>
                          <a:spcPts val="200"/>
                        </a:spcBef>
                        <a:spcAft>
                          <a:spcPts val="600"/>
                        </a:spcAft>
                        <a:buNone/>
                      </a:pPr>
                      <a:r>
                        <a:rPr lang="en-AU" sz="1800" b="1" i="0" u="none" strike="noStrike" dirty="0">
                          <a:solidFill>
                            <a:schemeClr val="bg1"/>
                          </a:solidFill>
                          <a:effectLst/>
                          <a:latin typeface="Aptos Narrow" panose="020B0004020202020204" pitchFamily="34" charset="0"/>
                          <a:ea typeface="Arial" panose="020B0604020202020204" pitchFamily="34" charset="0"/>
                          <a:cs typeface="Times New Roman" panose="02020603050405020304" pitchFamily="18" charset="0"/>
                        </a:rPr>
                        <a:t>Step 2: Monitoring and decision-making</a:t>
                      </a:r>
                      <a:endParaRPr lang="en-AU" sz="1800" b="0" i="0" u="none" strike="noStrike" dirty="0">
                        <a:solidFill>
                          <a:schemeClr val="bg1"/>
                        </a:solidFill>
                        <a:effectLst/>
                        <a:latin typeface="Aptos Narrow" panose="020B0004020202020204" pitchFamily="34" charset="0"/>
                      </a:endParaRPr>
                    </a:p>
                    <a:p>
                      <a:pPr algn="l" fontAlgn="t">
                        <a:lnSpc>
                          <a:spcPct val="107000"/>
                        </a:lnSpc>
                        <a:spcBef>
                          <a:spcPts val="200"/>
                        </a:spcBef>
                        <a:spcAft>
                          <a:spcPts val="600"/>
                        </a:spcAft>
                        <a:buNone/>
                      </a:pPr>
                      <a:endParaRPr lang="en-AU" sz="1800" b="0" i="0" u="none" strike="noStrike" dirty="0">
                        <a:solidFill>
                          <a:schemeClr val="bg1"/>
                        </a:solidFill>
                        <a:effectLst/>
                        <a:latin typeface="Aptos Narrow" panose="020B0004020202020204" pitchFamily="34"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88BC4"/>
                    </a:solidFill>
                  </a:tcPr>
                </a:tc>
                <a:tc>
                  <a:txBody>
                    <a:bodyPr/>
                    <a:lstStyle/>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ea typeface="Arial" panose="020B0604020202020204" pitchFamily="34" charset="0"/>
                          <a:cs typeface="Times New Roman" panose="02020603050405020304" pitchFamily="18" charset="0"/>
                        </a:rPr>
                        <a:t>Screening</a:t>
                      </a:r>
                    </a:p>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ea typeface="Arial" panose="020B0604020202020204" pitchFamily="34" charset="0"/>
                          <a:cs typeface="Times New Roman" panose="02020603050405020304" pitchFamily="18" charset="0"/>
                        </a:rPr>
                        <a:t>Gathering accurate information</a:t>
                      </a:r>
                    </a:p>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ea typeface="Arial" panose="020B0604020202020204" pitchFamily="34" charset="0"/>
                          <a:cs typeface="Times New Roman" panose="02020603050405020304" pitchFamily="18" charset="0"/>
                        </a:rPr>
                        <a:t>Identifying vulnerable or at-risk groups and agencies involved</a:t>
                      </a:r>
                    </a:p>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ea typeface="Arial" panose="020B0604020202020204" pitchFamily="34" charset="0"/>
                          <a:cs typeface="Times New Roman" panose="02020603050405020304" pitchFamily="18" charset="0"/>
                        </a:rPr>
                        <a:t>Deciding whether to activate a plan (Step2) risk assessment</a:t>
                      </a:r>
                      <a:endParaRPr lang="en-AU" sz="1800" b="0" i="0" u="none" strike="noStrike" dirty="0">
                        <a:effectLst/>
                        <a:latin typeface="Aptos Narrow" panose="020B0004020202020204" pitchFamily="34"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89002113"/>
                  </a:ext>
                </a:extLst>
              </a:tr>
              <a:tr h="654036">
                <a:tc>
                  <a:txBody>
                    <a:bodyPr/>
                    <a:lstStyle/>
                    <a:p>
                      <a:pPr algn="l" fontAlgn="t">
                        <a:lnSpc>
                          <a:spcPct val="107000"/>
                        </a:lnSpc>
                        <a:spcBef>
                          <a:spcPts val="200"/>
                        </a:spcBef>
                        <a:spcAft>
                          <a:spcPts val="600"/>
                        </a:spcAft>
                        <a:buNone/>
                      </a:pPr>
                      <a:r>
                        <a:rPr lang="en-AU" sz="1800" b="1" i="0" u="none" strike="noStrike" dirty="0">
                          <a:solidFill>
                            <a:schemeClr val="bg1"/>
                          </a:solidFill>
                          <a:effectLst/>
                          <a:latin typeface="Aptos Narrow" panose="020B0004020202020204" pitchFamily="34" charset="0"/>
                          <a:ea typeface="Arial" panose="020B0604020202020204" pitchFamily="34" charset="0"/>
                          <a:cs typeface="Times New Roman" panose="02020603050405020304" pitchFamily="18" charset="0"/>
                        </a:rPr>
                        <a:t>Step 3: Activation</a:t>
                      </a:r>
                      <a:endParaRPr lang="en-AU" sz="1800" b="0" i="0" u="none" strike="noStrike" dirty="0">
                        <a:solidFill>
                          <a:schemeClr val="bg1"/>
                        </a:solidFill>
                        <a:effectLst/>
                        <a:latin typeface="Aptos Narrow" panose="020B0004020202020204" pitchFamily="34"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5C5B4"/>
                    </a:solidFill>
                  </a:tcPr>
                </a:tc>
                <a:tc>
                  <a:txBody>
                    <a:bodyPr/>
                    <a:lstStyle/>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ea typeface="Arial" panose="020B0604020202020204" pitchFamily="34" charset="0"/>
                          <a:cs typeface="Times New Roman" panose="02020603050405020304" pitchFamily="18" charset="0"/>
                        </a:rPr>
                        <a:t>Taking specific consideration into account during initial stages</a:t>
                      </a:r>
                    </a:p>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ea typeface="Arial" panose="020B0604020202020204" pitchFamily="34" charset="0"/>
                          <a:cs typeface="Times New Roman" panose="02020603050405020304" pitchFamily="18" charset="0"/>
                        </a:rPr>
                        <a:t>Arranging different levels and types of support responses</a:t>
                      </a:r>
                      <a:endParaRPr lang="en-AU" sz="1800" b="0" i="0" u="none" strike="noStrike" dirty="0">
                        <a:effectLst/>
                        <a:latin typeface="Aptos Narrow" panose="020B0004020202020204" pitchFamily="34"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6064102"/>
                  </a:ext>
                </a:extLst>
              </a:tr>
              <a:tr h="471972">
                <a:tc>
                  <a:txBody>
                    <a:bodyPr/>
                    <a:lstStyle/>
                    <a:p>
                      <a:pPr algn="l" fontAlgn="t">
                        <a:lnSpc>
                          <a:spcPct val="107000"/>
                        </a:lnSpc>
                        <a:spcBef>
                          <a:spcPts val="200"/>
                        </a:spcBef>
                        <a:spcAft>
                          <a:spcPts val="600"/>
                        </a:spcAft>
                        <a:buNone/>
                      </a:pPr>
                      <a:r>
                        <a:rPr lang="en-AU" sz="1800" b="1" i="0" u="none" strike="noStrike" dirty="0">
                          <a:solidFill>
                            <a:schemeClr val="bg1"/>
                          </a:solidFill>
                          <a:effectLst/>
                          <a:latin typeface="Aptos Narrow" panose="020B0004020202020204" pitchFamily="34" charset="0"/>
                          <a:ea typeface="Arial" panose="020B0604020202020204" pitchFamily="34" charset="0"/>
                          <a:cs typeface="Times New Roman" panose="02020603050405020304" pitchFamily="18" charset="0"/>
                        </a:rPr>
                        <a:t>Step 4: Deactivation</a:t>
                      </a:r>
                      <a:endParaRPr lang="en-AU" sz="1800" b="0" i="0" u="none" strike="noStrike" dirty="0">
                        <a:solidFill>
                          <a:schemeClr val="bg1"/>
                        </a:solidFill>
                        <a:effectLst/>
                        <a:latin typeface="Aptos Narrow" panose="020B0004020202020204" pitchFamily="34"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CF67"/>
                    </a:solidFill>
                  </a:tcPr>
                </a:tc>
                <a:tc>
                  <a:txBody>
                    <a:bodyPr/>
                    <a:lstStyle/>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ea typeface="Arial" panose="020B0604020202020204" pitchFamily="34" charset="0"/>
                          <a:cs typeface="Times New Roman" panose="02020603050405020304" pitchFamily="18" charset="0"/>
                        </a:rPr>
                        <a:t>Decision when to deactivate the response against a set of deactivation criteria and considerations</a:t>
                      </a:r>
                      <a:endParaRPr lang="en-AU" sz="1800" b="0" i="0" u="none" strike="noStrike" dirty="0">
                        <a:effectLst/>
                        <a:latin typeface="Aptos Narrow" panose="020B0004020202020204" pitchFamily="34"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38372914"/>
                  </a:ext>
                </a:extLst>
              </a:tr>
              <a:tr h="636069">
                <a:tc>
                  <a:txBody>
                    <a:bodyPr/>
                    <a:lstStyle/>
                    <a:p>
                      <a:pPr algn="l" fontAlgn="t">
                        <a:lnSpc>
                          <a:spcPct val="107000"/>
                        </a:lnSpc>
                        <a:spcBef>
                          <a:spcPts val="200"/>
                        </a:spcBef>
                        <a:spcAft>
                          <a:spcPts val="600"/>
                        </a:spcAft>
                        <a:buNone/>
                      </a:pPr>
                      <a:r>
                        <a:rPr lang="en-AU" sz="1800" b="1" i="0" u="none" strike="noStrike" dirty="0">
                          <a:solidFill>
                            <a:schemeClr val="bg1"/>
                          </a:solidFill>
                          <a:effectLst/>
                          <a:latin typeface="Aptos Narrow" panose="020B0004020202020204" pitchFamily="34" charset="0"/>
                          <a:ea typeface="Arial" panose="020B0604020202020204" pitchFamily="34" charset="0"/>
                          <a:cs typeface="Times New Roman" panose="02020603050405020304" pitchFamily="18" charset="0"/>
                        </a:rPr>
                        <a:t>Step 5: Evaluation</a:t>
                      </a:r>
                      <a:endParaRPr lang="en-AU" sz="1800" b="0" i="0" u="none" strike="noStrike" dirty="0">
                        <a:solidFill>
                          <a:schemeClr val="bg1"/>
                        </a:solidFill>
                        <a:effectLst/>
                        <a:latin typeface="Aptos Narrow" panose="020B0004020202020204" pitchFamily="34"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A5D8"/>
                    </a:solidFill>
                  </a:tcPr>
                </a:tc>
                <a:tc>
                  <a:txBody>
                    <a:bodyPr/>
                    <a:lstStyle/>
                    <a:p>
                      <a:pPr marL="347472" indent="-324000" algn="l" fontAlgn="t">
                        <a:lnSpc>
                          <a:spcPct val="100000"/>
                        </a:lnSpc>
                        <a:spcBef>
                          <a:spcPts val="200"/>
                        </a:spcBef>
                        <a:spcAft>
                          <a:spcPts val="200"/>
                        </a:spcAft>
                        <a:buClrTx/>
                        <a:buSzPts val="1100"/>
                        <a:buFont typeface="Symbol" panose="05050102010706020507" pitchFamily="18" charset="2"/>
                        <a:buChar char="·"/>
                      </a:pPr>
                      <a:r>
                        <a:rPr lang="en-AU" sz="1800" b="0" i="0" u="none" strike="noStrike" dirty="0">
                          <a:effectLst/>
                          <a:latin typeface="Aptos Narrow" panose="020B0004020202020204" pitchFamily="34" charset="0"/>
                          <a:ea typeface="Arial" panose="020B0604020202020204" pitchFamily="34" charset="0"/>
                          <a:cs typeface="Times New Roman" panose="02020603050405020304" pitchFamily="18" charset="0"/>
                        </a:rPr>
                        <a:t>Evaluation, reviewing and assessing, and sharing the learning</a:t>
                      </a:r>
                      <a:endParaRPr lang="en-AU" sz="1800" b="0" i="0" u="none" strike="noStrike" dirty="0">
                        <a:effectLst/>
                        <a:latin typeface="Aptos Narrow" panose="020B0004020202020204" pitchFamily="34" charset="0"/>
                      </a:endParaRPr>
                    </a:p>
                  </a:txBody>
                  <a:tcPr marL="75021" marR="75021" marT="104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35596663"/>
                  </a:ext>
                </a:extLst>
              </a:tr>
            </a:tbl>
          </a:graphicData>
        </a:graphic>
      </p:graphicFrame>
    </p:spTree>
    <p:extLst>
      <p:ext uri="{BB962C8B-B14F-4D97-AF65-F5344CB8AC3E}">
        <p14:creationId xmlns:p14="http://schemas.microsoft.com/office/powerpoint/2010/main" val="8808003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BA617A9-4B2E-FF7E-A382-10DE228CE07C}"/>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C9A8336-F8EF-4F3F-62C1-206724F26E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2BC1A7C-709B-32F6-9F78-B62A536448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3AB93FA-F39B-23C2-8BE8-C1B7751C9D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0CC72AE-3BFD-AAD0-A429-387908EC70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58C1101-7620-559B-E883-3341EAD842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70F7AAE-CBED-43DA-C40C-30CE7579D30C}"/>
              </a:ext>
            </a:extLst>
          </p:cNvPr>
          <p:cNvSpPr>
            <a:spLocks noGrp="1"/>
          </p:cNvSpPr>
          <p:nvPr>
            <p:ph type="title"/>
          </p:nvPr>
        </p:nvSpPr>
        <p:spPr>
          <a:xfrm>
            <a:off x="914399" y="278535"/>
            <a:ext cx="10818251" cy="1033669"/>
          </a:xfrm>
        </p:spPr>
        <p:txBody>
          <a:bodyPr>
            <a:normAutofit/>
          </a:bodyPr>
          <a:lstStyle/>
          <a:p>
            <a:r>
              <a:rPr lang="en-AU" sz="4000" dirty="0">
                <a:solidFill>
                  <a:schemeClr val="bg1"/>
                </a:solidFill>
              </a:rPr>
              <a:t>What supports does a postvention response provide</a:t>
            </a:r>
          </a:p>
        </p:txBody>
      </p:sp>
      <p:sp>
        <p:nvSpPr>
          <p:cNvPr id="15" name="TextBox 14">
            <a:extLst>
              <a:ext uri="{FF2B5EF4-FFF2-40B4-BE49-F238E27FC236}">
                <a16:creationId xmlns:a16="http://schemas.microsoft.com/office/drawing/2014/main" id="{AB4F5B47-0F24-A272-7E8F-4578E1303C6F}"/>
              </a:ext>
            </a:extLst>
          </p:cNvPr>
          <p:cNvSpPr txBox="1"/>
          <p:nvPr/>
        </p:nvSpPr>
        <p:spPr>
          <a:xfrm>
            <a:off x="914399" y="1959878"/>
            <a:ext cx="10515601" cy="2862322"/>
          </a:xfrm>
          <a:prstGeom prst="rect">
            <a:avLst/>
          </a:prstGeom>
          <a:noFill/>
        </p:spPr>
        <p:txBody>
          <a:bodyPr wrap="square">
            <a:spAutoFit/>
          </a:bodyPr>
          <a:lstStyle/>
          <a:p>
            <a:pPr marL="342900" lvl="0" indent="-342900">
              <a:buFont typeface="Arial" panose="020B0604020202020204" pitchFamily="34" charset="0"/>
              <a:buChar char="•"/>
            </a:pPr>
            <a:r>
              <a:rPr lang="en-AU" sz="2000" dirty="0"/>
              <a:t>Information including leaflets, books, booklets, factsheets, posters and online information</a:t>
            </a:r>
          </a:p>
          <a:p>
            <a:pPr marL="342900" lvl="0" indent="-342900">
              <a:buFont typeface="Arial" panose="020B0604020202020204" pitchFamily="34" charset="0"/>
              <a:buChar char="•"/>
            </a:pPr>
            <a:r>
              <a:rPr lang="en-AU" sz="2000" dirty="0"/>
              <a:t>Assistance including support services, support groups, self-help groups, helplines, community support and educational support</a:t>
            </a:r>
          </a:p>
          <a:p>
            <a:pPr marL="342900" lvl="0" indent="-342900">
              <a:buFont typeface="Arial" panose="020B0604020202020204" pitchFamily="34" charset="0"/>
              <a:buChar char="•"/>
            </a:pPr>
            <a:r>
              <a:rPr lang="en-AU" sz="2000" dirty="0"/>
              <a:t>Counselling</a:t>
            </a:r>
          </a:p>
          <a:p>
            <a:pPr marL="342900" lvl="0" indent="-342900">
              <a:buFont typeface="Arial" panose="020B0604020202020204" pitchFamily="34" charset="0"/>
              <a:buChar char="•"/>
            </a:pPr>
            <a:r>
              <a:rPr lang="en-AU" sz="2000" dirty="0"/>
              <a:t>Psychotherapy</a:t>
            </a:r>
          </a:p>
          <a:p>
            <a:pPr marL="342900" lvl="0" indent="-342900">
              <a:buFont typeface="Arial" panose="020B0604020202020204" pitchFamily="34" charset="0"/>
              <a:buChar char="•"/>
            </a:pPr>
            <a:r>
              <a:rPr lang="en-AU" sz="2000" dirty="0"/>
              <a:t>Wellbeing and self-care activities.</a:t>
            </a:r>
          </a:p>
          <a:p>
            <a:endParaRPr lang="en-AU" sz="2000" dirty="0"/>
          </a:p>
          <a:p>
            <a:r>
              <a:rPr lang="en-AU" sz="2000" b="1" i="1" dirty="0"/>
              <a:t> A postvention protocol sets out the steps you will take to deliver a coordinated response and supports in your community to those impacted by a suicide or sudden death. </a:t>
            </a:r>
          </a:p>
        </p:txBody>
      </p:sp>
    </p:spTree>
    <p:extLst>
      <p:ext uri="{BB962C8B-B14F-4D97-AF65-F5344CB8AC3E}">
        <p14:creationId xmlns:p14="http://schemas.microsoft.com/office/powerpoint/2010/main" val="16348868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E39DE56-A126-7813-A036-10B25E79A079}"/>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C429A40-2A3D-05CC-163C-787EEA599D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00BBA42-BFAA-C1AE-582B-CF448CCB8C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69D6643-47EF-9DFE-308B-38848041FC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518CD70-1BF0-8A3A-FA14-4F7CBA2C82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B0F9581-8792-710A-55AA-9A0E8336CF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3CAC156-480A-D7FC-3107-9934DE2CE431}"/>
              </a:ext>
            </a:extLst>
          </p:cNvPr>
          <p:cNvSpPr>
            <a:spLocks noGrp="1"/>
          </p:cNvSpPr>
          <p:nvPr>
            <p:ph type="title"/>
          </p:nvPr>
        </p:nvSpPr>
        <p:spPr>
          <a:xfrm>
            <a:off x="914399" y="278535"/>
            <a:ext cx="10818251" cy="1033669"/>
          </a:xfrm>
        </p:spPr>
        <p:txBody>
          <a:bodyPr>
            <a:normAutofit/>
          </a:bodyPr>
          <a:lstStyle/>
          <a:p>
            <a:r>
              <a:rPr lang="en-AU" sz="4000" dirty="0">
                <a:solidFill>
                  <a:schemeClr val="bg1"/>
                </a:solidFill>
              </a:rPr>
              <a:t>Activation criteria</a:t>
            </a:r>
          </a:p>
        </p:txBody>
      </p:sp>
      <p:sp>
        <p:nvSpPr>
          <p:cNvPr id="15" name="TextBox 14">
            <a:extLst>
              <a:ext uri="{FF2B5EF4-FFF2-40B4-BE49-F238E27FC236}">
                <a16:creationId xmlns:a16="http://schemas.microsoft.com/office/drawing/2014/main" id="{B8741F5E-82F2-CC0A-AF90-E0044D59C94B}"/>
              </a:ext>
            </a:extLst>
          </p:cNvPr>
          <p:cNvSpPr txBox="1"/>
          <p:nvPr/>
        </p:nvSpPr>
        <p:spPr>
          <a:xfrm>
            <a:off x="914399" y="1959878"/>
            <a:ext cx="11135361" cy="4708981"/>
          </a:xfrm>
          <a:prstGeom prst="rect">
            <a:avLst/>
          </a:prstGeom>
          <a:noFill/>
        </p:spPr>
        <p:txBody>
          <a:bodyPr wrap="square">
            <a:spAutoFit/>
          </a:bodyPr>
          <a:lstStyle/>
          <a:p>
            <a:r>
              <a:rPr lang="en-US" sz="2000" b="1" dirty="0"/>
              <a:t>A yes to any of the following warrants an activation:</a:t>
            </a:r>
          </a:p>
          <a:p>
            <a:pPr marL="342900" indent="-342900">
              <a:buFont typeface="Arial" panose="020B0604020202020204" pitchFamily="34" charset="0"/>
              <a:buChar char="•"/>
            </a:pPr>
            <a:r>
              <a:rPr lang="en-US" sz="2000" dirty="0"/>
              <a:t>A risk of further suicidal behavior	</a:t>
            </a:r>
          </a:p>
          <a:p>
            <a:pPr marL="342900" indent="-342900">
              <a:buFont typeface="Arial" panose="020B0604020202020204" pitchFamily="34" charset="0"/>
              <a:buChar char="•"/>
            </a:pPr>
            <a:r>
              <a:rPr lang="en-US" sz="2000" dirty="0"/>
              <a:t>Reasonable grounds to believe it was linked to a previous suicide or unexpected traumatic event in the community (e.g. individuals from the same school, place of employment, sports team </a:t>
            </a:r>
            <a:r>
              <a:rPr lang="en-US" sz="2000" dirty="0" err="1"/>
              <a:t>etc</a:t>
            </a:r>
            <a:r>
              <a:rPr lang="en-US" sz="2000" dirty="0"/>
              <a:t>)</a:t>
            </a:r>
          </a:p>
          <a:p>
            <a:pPr marL="342900" indent="-342900">
              <a:buFont typeface="Arial" panose="020B0604020202020204" pitchFamily="34" charset="0"/>
              <a:buChar char="•"/>
            </a:pPr>
            <a:r>
              <a:rPr lang="en-US" sz="2000" dirty="0"/>
              <a:t>The deceased was part of a group disproportionately represented in suicide statistics	</a:t>
            </a:r>
          </a:p>
          <a:p>
            <a:pPr marL="342900" indent="-342900">
              <a:buFont typeface="Arial" panose="020B0604020202020204" pitchFamily="34" charset="0"/>
              <a:buChar char="•"/>
            </a:pPr>
            <a:r>
              <a:rPr lang="en-US" sz="2000" dirty="0"/>
              <a:t>Schools are impacted by the death	</a:t>
            </a:r>
          </a:p>
          <a:p>
            <a:pPr marL="342900" indent="-342900">
              <a:buFont typeface="Arial" panose="020B0604020202020204" pitchFamily="34" charset="0"/>
              <a:buChar char="•"/>
            </a:pPr>
            <a:r>
              <a:rPr lang="en-US" sz="2000" dirty="0"/>
              <a:t>Relatives of the deceased still attend an education institution	</a:t>
            </a:r>
          </a:p>
          <a:p>
            <a:pPr marL="342900" indent="-342900">
              <a:buFont typeface="Arial" panose="020B0604020202020204" pitchFamily="34" charset="0"/>
              <a:buChar char="•"/>
            </a:pPr>
            <a:r>
              <a:rPr lang="en-US" sz="2000" dirty="0"/>
              <a:t>The death has a direct impact on young people (counsellor, teacher, coach </a:t>
            </a:r>
            <a:r>
              <a:rPr lang="en-US" sz="2000" dirty="0" err="1"/>
              <a:t>etc</a:t>
            </a:r>
            <a:r>
              <a:rPr lang="en-US" sz="2000" dirty="0"/>
              <a:t>)	</a:t>
            </a:r>
          </a:p>
          <a:p>
            <a:pPr marL="342900" indent="-342900">
              <a:buFont typeface="Arial" panose="020B0604020202020204" pitchFamily="34" charset="0"/>
              <a:buChar char="•"/>
            </a:pPr>
            <a:r>
              <a:rPr lang="en-US" sz="2000" dirty="0"/>
              <a:t>The deceased was well known or connected within the community	</a:t>
            </a:r>
          </a:p>
          <a:p>
            <a:pPr marL="342900" indent="-342900">
              <a:buFont typeface="Arial" panose="020B0604020202020204" pitchFamily="34" charset="0"/>
              <a:buChar char="•"/>
            </a:pPr>
            <a:r>
              <a:rPr lang="en-US" sz="2000" dirty="0"/>
              <a:t>The death occurred in a public space	</a:t>
            </a:r>
          </a:p>
          <a:p>
            <a:pPr marL="342900" indent="-342900">
              <a:buFont typeface="Arial" panose="020B0604020202020204" pitchFamily="34" charset="0"/>
              <a:buChar char="•"/>
            </a:pPr>
            <a:r>
              <a:rPr lang="en-US" sz="2000" dirty="0"/>
              <a:t>Multiple people were exposed to the incident in which the death occurred	</a:t>
            </a:r>
          </a:p>
          <a:p>
            <a:pPr marL="342900" indent="-342900">
              <a:buFont typeface="Arial" panose="020B0604020202020204" pitchFamily="34" charset="0"/>
              <a:buChar char="•"/>
            </a:pPr>
            <a:r>
              <a:rPr lang="en-US" sz="2000" dirty="0"/>
              <a:t>The death is or has potential to receive, a lot of attention in the media/social media</a:t>
            </a:r>
          </a:p>
          <a:p>
            <a:pPr marL="342900" indent="-342900">
              <a:buFont typeface="Arial" panose="020B0604020202020204" pitchFamily="34" charset="0"/>
              <a:buChar char="•"/>
            </a:pPr>
            <a:r>
              <a:rPr lang="en-US" sz="2000" dirty="0"/>
              <a:t>The incident was broadcasted live through social media	</a:t>
            </a:r>
          </a:p>
          <a:p>
            <a:pPr marL="342900" indent="-342900">
              <a:buFont typeface="Arial" panose="020B0604020202020204" pitchFamily="34" charset="0"/>
              <a:buChar char="•"/>
            </a:pPr>
            <a:r>
              <a:rPr lang="en-US" sz="2000" dirty="0"/>
              <a:t>There is the potential of significant community distress	</a:t>
            </a:r>
          </a:p>
          <a:p>
            <a:pPr marL="342900" indent="-342900">
              <a:buFont typeface="Arial" panose="020B0604020202020204" pitchFamily="34" charset="0"/>
              <a:buChar char="•"/>
            </a:pPr>
            <a:r>
              <a:rPr lang="en-US" sz="2000" dirty="0"/>
              <a:t>There is potential for political interest.	</a:t>
            </a:r>
          </a:p>
        </p:txBody>
      </p:sp>
    </p:spTree>
    <p:extLst>
      <p:ext uri="{BB962C8B-B14F-4D97-AF65-F5344CB8AC3E}">
        <p14:creationId xmlns:p14="http://schemas.microsoft.com/office/powerpoint/2010/main" val="4017030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9661606-F084-A69C-E383-468575DD802B}"/>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E82A7B1-B75B-BD96-0416-3E3AA68BA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0859B60-5B83-D250-0F18-B0B1919D91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C52B1FD-C638-2508-2CF4-6ED18FD222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CB7EC7F-AECF-5AB7-8BBA-AF6F5064C9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AC50A25-4A1F-61E3-9E4D-B459AEE3F2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502B62-0DDD-49B2-D652-391E3E4AC115}"/>
              </a:ext>
            </a:extLst>
          </p:cNvPr>
          <p:cNvSpPr>
            <a:spLocks noGrp="1"/>
          </p:cNvSpPr>
          <p:nvPr>
            <p:ph type="title"/>
          </p:nvPr>
        </p:nvSpPr>
        <p:spPr>
          <a:xfrm>
            <a:off x="914399" y="278535"/>
            <a:ext cx="10818251" cy="1033669"/>
          </a:xfrm>
        </p:spPr>
        <p:txBody>
          <a:bodyPr>
            <a:normAutofit/>
          </a:bodyPr>
          <a:lstStyle/>
          <a:p>
            <a:r>
              <a:rPr lang="en-AU" sz="4000" dirty="0">
                <a:solidFill>
                  <a:schemeClr val="bg1"/>
                </a:solidFill>
              </a:rPr>
              <a:t>Deactivation</a:t>
            </a:r>
          </a:p>
        </p:txBody>
      </p:sp>
      <p:sp>
        <p:nvSpPr>
          <p:cNvPr id="15" name="TextBox 14">
            <a:extLst>
              <a:ext uri="{FF2B5EF4-FFF2-40B4-BE49-F238E27FC236}">
                <a16:creationId xmlns:a16="http://schemas.microsoft.com/office/drawing/2014/main" id="{68E7124B-4FEC-3FDF-19E7-F256D467D872}"/>
              </a:ext>
            </a:extLst>
          </p:cNvPr>
          <p:cNvSpPr txBox="1"/>
          <p:nvPr/>
        </p:nvSpPr>
        <p:spPr>
          <a:xfrm>
            <a:off x="914399" y="1888758"/>
            <a:ext cx="10485121" cy="4708981"/>
          </a:xfrm>
          <a:prstGeom prst="rect">
            <a:avLst/>
          </a:prstGeom>
          <a:noFill/>
        </p:spPr>
        <p:txBody>
          <a:bodyPr wrap="square">
            <a:spAutoFit/>
          </a:bodyPr>
          <a:lstStyle/>
          <a:p>
            <a:pPr marL="285750" indent="-285750">
              <a:buFont typeface="Arial" panose="020B0604020202020204" pitchFamily="34" charset="0"/>
              <a:buChar char="•"/>
            </a:pPr>
            <a:r>
              <a:rPr lang="en-AU" sz="2000" dirty="0"/>
              <a:t>If the deactivation criteria is met, it is important to communicate this to members of the Local Response Group and ensure that everyone is directed to ongoing support services where needed.</a:t>
            </a:r>
          </a:p>
          <a:p>
            <a:pPr marL="285750" indent="-285750">
              <a:buFont typeface="Arial" panose="020B0604020202020204" pitchFamily="34" charset="0"/>
              <a:buChar char="•"/>
            </a:pPr>
            <a:r>
              <a:rPr lang="en-AU" sz="2000" dirty="0"/>
              <a:t>Once the response is deactivated, the Local Response Group will meet to evaluate the process. After evaluating the response, you can transition to suicide prevention activities in the community to address any gaps and needs identified during evaluation. </a:t>
            </a:r>
          </a:p>
          <a:p>
            <a:pPr marL="285750" indent="-285750">
              <a:buFont typeface="Arial" panose="020B0604020202020204" pitchFamily="34" charset="0"/>
              <a:buChar char="•"/>
            </a:pPr>
            <a:r>
              <a:rPr lang="en-AU" sz="2000" dirty="0"/>
              <a:t>The following criteria should be considered in your deactivation protocol:</a:t>
            </a:r>
          </a:p>
          <a:p>
            <a:pPr marL="742950" lvl="1" indent="-285750">
              <a:buFont typeface="Arial" panose="020B0604020202020204" pitchFamily="34" charset="0"/>
              <a:buChar char="•"/>
            </a:pPr>
            <a:r>
              <a:rPr lang="en-AU" sz="2000" b="1" dirty="0"/>
              <a:t>Reduced harm</a:t>
            </a:r>
            <a:r>
              <a:rPr lang="en-AU" sz="2000" dirty="0"/>
              <a:t>: assessment shows lower likelihood of further harm or impact to the community</a:t>
            </a:r>
          </a:p>
          <a:p>
            <a:pPr marL="742950" lvl="1" indent="-285750">
              <a:buFont typeface="Arial" panose="020B0604020202020204" pitchFamily="34" charset="0"/>
              <a:buChar char="•"/>
            </a:pPr>
            <a:r>
              <a:rPr lang="en-AU" sz="2000" b="1" dirty="0"/>
              <a:t>Calm in the community</a:t>
            </a:r>
            <a:r>
              <a:rPr lang="en-AU" sz="2000" dirty="0"/>
              <a:t>: the community feels more stable and contained</a:t>
            </a:r>
          </a:p>
          <a:p>
            <a:pPr marL="742950" lvl="1" indent="-285750">
              <a:buFont typeface="Arial" panose="020B0604020202020204" pitchFamily="34" charset="0"/>
              <a:buChar char="•"/>
            </a:pPr>
            <a:r>
              <a:rPr lang="en-AU" sz="2000" b="1" dirty="0"/>
              <a:t>Decreased media presence</a:t>
            </a:r>
            <a:r>
              <a:rPr lang="en-AU" sz="2000" dirty="0"/>
              <a:t>: media coverage of the event no longer poses a harm</a:t>
            </a:r>
          </a:p>
          <a:p>
            <a:pPr marL="742950" lvl="1" indent="-285750">
              <a:buFont typeface="Arial" panose="020B0604020202020204" pitchFamily="34" charset="0"/>
              <a:buChar char="•"/>
            </a:pPr>
            <a:r>
              <a:rPr lang="en-AU" sz="2000" b="1" dirty="0"/>
              <a:t>Sufficient support</a:t>
            </a:r>
            <a:r>
              <a:rPr lang="en-AU" sz="2000" dirty="0"/>
              <a:t>: existing services are well integrated and can meet the needs of the community</a:t>
            </a:r>
          </a:p>
          <a:p>
            <a:pPr marL="742950" lvl="1" indent="-285750">
              <a:buFont typeface="Arial" panose="020B0604020202020204" pitchFamily="34" charset="0"/>
              <a:buChar char="•"/>
            </a:pPr>
            <a:r>
              <a:rPr lang="en-AU" sz="2000" b="1" dirty="0"/>
              <a:t>All response activities complete</a:t>
            </a:r>
            <a:r>
              <a:rPr lang="en-AU" sz="2000" dirty="0"/>
              <a:t>: all items in the action plan have been completed and feedback provided as required.</a:t>
            </a:r>
          </a:p>
        </p:txBody>
      </p:sp>
    </p:spTree>
    <p:extLst>
      <p:ext uri="{BB962C8B-B14F-4D97-AF65-F5344CB8AC3E}">
        <p14:creationId xmlns:p14="http://schemas.microsoft.com/office/powerpoint/2010/main" val="28410007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0A0F168-75C1-396C-85E7-3FBAF7922DD9}"/>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9A7C0D5-A2EF-E11E-BCA9-23138F4EA9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F17D482-3222-403B-91D8-72EB4458B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D49CA7B-C3B9-00C9-DD0D-AA4707F21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66E8DD0-518D-E729-255D-D4853045B5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962B920-4BA6-8C9B-E22C-B4DD2355D8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C43E412-33E3-6AA8-6879-9671FE225AC0}"/>
              </a:ext>
            </a:extLst>
          </p:cNvPr>
          <p:cNvSpPr>
            <a:spLocks noGrp="1"/>
          </p:cNvSpPr>
          <p:nvPr>
            <p:ph type="title"/>
          </p:nvPr>
        </p:nvSpPr>
        <p:spPr>
          <a:xfrm>
            <a:off x="914399" y="278535"/>
            <a:ext cx="10818251" cy="1033669"/>
          </a:xfrm>
        </p:spPr>
        <p:txBody>
          <a:bodyPr>
            <a:normAutofit/>
          </a:bodyPr>
          <a:lstStyle/>
          <a:p>
            <a:r>
              <a:rPr lang="en-AU" sz="4000" dirty="0">
                <a:solidFill>
                  <a:schemeClr val="bg1"/>
                </a:solidFill>
              </a:rPr>
              <a:t>Evaluation</a:t>
            </a:r>
          </a:p>
        </p:txBody>
      </p:sp>
      <p:sp>
        <p:nvSpPr>
          <p:cNvPr id="15" name="TextBox 14">
            <a:extLst>
              <a:ext uri="{FF2B5EF4-FFF2-40B4-BE49-F238E27FC236}">
                <a16:creationId xmlns:a16="http://schemas.microsoft.com/office/drawing/2014/main" id="{17F015AA-6A38-01B8-04E5-7DF19CD2FC8B}"/>
              </a:ext>
            </a:extLst>
          </p:cNvPr>
          <p:cNvSpPr txBox="1"/>
          <p:nvPr/>
        </p:nvSpPr>
        <p:spPr>
          <a:xfrm>
            <a:off x="914399" y="1959878"/>
            <a:ext cx="10485121" cy="4678204"/>
          </a:xfrm>
          <a:prstGeom prst="rect">
            <a:avLst/>
          </a:prstGeom>
          <a:noFill/>
        </p:spPr>
        <p:txBody>
          <a:bodyPr wrap="square">
            <a:spAutoFit/>
          </a:bodyPr>
          <a:lstStyle/>
          <a:p>
            <a:pPr marL="285750" indent="-285750">
              <a:buFont typeface="Arial" panose="020B0604020202020204" pitchFamily="34" charset="0"/>
              <a:buChar char="•"/>
            </a:pPr>
            <a:r>
              <a:rPr lang="en-AU" sz="2000" dirty="0"/>
              <a:t>After a response has been deactivated, it is important to integrate feedback into key learnings to inform future changes or improvements to the postvention response. </a:t>
            </a:r>
          </a:p>
          <a:p>
            <a:pPr marL="285750" indent="-285750">
              <a:buFont typeface="Arial" panose="020B0604020202020204" pitchFamily="34" charset="0"/>
              <a:buChar char="•"/>
            </a:pPr>
            <a:r>
              <a:rPr lang="en-AU" sz="2000" dirty="0"/>
              <a:t>Key questions to guide your evaluation meeting include:</a:t>
            </a:r>
          </a:p>
          <a:p>
            <a:pPr marL="742950" lvl="1" indent="-285750">
              <a:buFont typeface="Arial" panose="020B0604020202020204" pitchFamily="34" charset="0"/>
              <a:buChar char="•"/>
            </a:pPr>
            <a:r>
              <a:rPr lang="en-AU" sz="2000" dirty="0"/>
              <a:t>Were there any challenges or barriers to implementing effective supports? </a:t>
            </a:r>
          </a:p>
          <a:p>
            <a:pPr marL="742950" lvl="1" indent="-285750">
              <a:buFont typeface="Arial" panose="020B0604020202020204" pitchFamily="34" charset="0"/>
              <a:buChar char="•"/>
            </a:pPr>
            <a:r>
              <a:rPr lang="en-AU" sz="2000" dirty="0"/>
              <a:t>Did the notification and activation process run smoothly, or does it need adjusting? </a:t>
            </a:r>
          </a:p>
          <a:p>
            <a:pPr marL="742950" lvl="1" indent="-285750">
              <a:buFont typeface="Arial" panose="020B0604020202020204" pitchFamily="34" charset="0"/>
              <a:buChar char="•"/>
            </a:pPr>
            <a:r>
              <a:rPr lang="en-AU" sz="2000" dirty="0"/>
              <a:t>What was the uptake of supports provided in the community? </a:t>
            </a:r>
          </a:p>
          <a:p>
            <a:pPr marL="742950" lvl="1" indent="-285750">
              <a:buFont typeface="Arial" panose="020B0604020202020204" pitchFamily="34" charset="0"/>
              <a:buChar char="•"/>
            </a:pPr>
            <a:r>
              <a:rPr lang="en-AU" sz="2000" dirty="0"/>
              <a:t>Was any feedback received from those who used these supports? </a:t>
            </a:r>
          </a:p>
          <a:p>
            <a:pPr marL="742950" lvl="1" indent="-285750">
              <a:buFont typeface="Arial" panose="020B0604020202020204" pitchFamily="34" charset="0"/>
              <a:buChar char="•"/>
            </a:pPr>
            <a:r>
              <a:rPr lang="en-AU" sz="2000" dirty="0"/>
              <a:t>Were the resources provided useful? </a:t>
            </a:r>
          </a:p>
          <a:p>
            <a:pPr marL="742950" lvl="1" indent="-285750">
              <a:buFont typeface="Arial" panose="020B0604020202020204" pitchFamily="34" charset="0"/>
              <a:buChar char="•"/>
            </a:pPr>
            <a:r>
              <a:rPr lang="en-AU" sz="2000" dirty="0"/>
              <a:t>Is there any training the Local Response Group members could benefit from? </a:t>
            </a:r>
          </a:p>
          <a:p>
            <a:pPr marL="742950" lvl="1" indent="-285750">
              <a:buFont typeface="Arial" panose="020B0604020202020204" pitchFamily="34" charset="0"/>
              <a:buChar char="•"/>
            </a:pPr>
            <a:r>
              <a:rPr lang="en-AU" sz="2000" dirty="0"/>
              <a:t>Have opportunities for capacity building in the community been identified and what actions can be taken? </a:t>
            </a:r>
          </a:p>
          <a:p>
            <a:pPr marL="742950" lvl="1" indent="-285750">
              <a:buFont typeface="Arial" panose="020B0604020202020204" pitchFamily="34" charset="0"/>
              <a:buChar char="•"/>
            </a:pPr>
            <a:r>
              <a:rPr lang="en-AU" sz="2000" dirty="0"/>
              <a:t>What suicide prevention activities could strengthen future responses? </a:t>
            </a:r>
          </a:p>
          <a:p>
            <a:pPr marL="285750" indent="-285750">
              <a:buFont typeface="Arial" panose="020B0604020202020204" pitchFamily="34" charset="0"/>
              <a:buChar char="•"/>
            </a:pPr>
            <a:r>
              <a:rPr lang="en-AU" sz="2000" dirty="0"/>
              <a:t>Following the evaluation meeting, update the Postvention Protocol if necessary, based on lessons learned and improvements identified. </a:t>
            </a:r>
          </a:p>
          <a:p>
            <a:endParaRPr lang="en-AU" sz="2000" dirty="0"/>
          </a:p>
        </p:txBody>
      </p:sp>
    </p:spTree>
    <p:extLst>
      <p:ext uri="{BB962C8B-B14F-4D97-AF65-F5344CB8AC3E}">
        <p14:creationId xmlns:p14="http://schemas.microsoft.com/office/powerpoint/2010/main" val="10992689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A3015FC-2EEE-539D-B7B7-3A24D05A8FDD}"/>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FE5054-0110-12ED-8E7D-89092911D3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FAAF636-4A47-47E7-2B6C-B57D2FF36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33604B6-258F-645B-A89D-1BDA0E0F14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694C1B0-126A-364E-A0EF-97CD525927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690AB5E-EC99-EA80-BBA4-0637403D53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BB46F17-90EB-5751-A9D6-C0095521BD65}"/>
              </a:ext>
            </a:extLst>
          </p:cNvPr>
          <p:cNvSpPr>
            <a:spLocks noGrp="1"/>
          </p:cNvSpPr>
          <p:nvPr>
            <p:ph type="title"/>
          </p:nvPr>
        </p:nvSpPr>
        <p:spPr>
          <a:xfrm>
            <a:off x="914399" y="278535"/>
            <a:ext cx="10818251" cy="1033669"/>
          </a:xfrm>
        </p:spPr>
        <p:txBody>
          <a:bodyPr>
            <a:normAutofit/>
          </a:bodyPr>
          <a:lstStyle/>
          <a:p>
            <a:r>
              <a:rPr lang="en-AU" sz="4000" dirty="0">
                <a:solidFill>
                  <a:schemeClr val="bg1"/>
                </a:solidFill>
              </a:rPr>
              <a:t>Suicide prevention activities</a:t>
            </a:r>
          </a:p>
        </p:txBody>
      </p:sp>
      <p:sp>
        <p:nvSpPr>
          <p:cNvPr id="15" name="TextBox 14">
            <a:extLst>
              <a:ext uri="{FF2B5EF4-FFF2-40B4-BE49-F238E27FC236}">
                <a16:creationId xmlns:a16="http://schemas.microsoft.com/office/drawing/2014/main" id="{05EC291B-5545-00D2-A018-CC7C1B5F7653}"/>
              </a:ext>
            </a:extLst>
          </p:cNvPr>
          <p:cNvSpPr txBox="1"/>
          <p:nvPr/>
        </p:nvSpPr>
        <p:spPr>
          <a:xfrm>
            <a:off x="914399" y="1959878"/>
            <a:ext cx="10485121" cy="1631216"/>
          </a:xfrm>
          <a:prstGeom prst="rect">
            <a:avLst/>
          </a:prstGeom>
          <a:noFill/>
        </p:spPr>
        <p:txBody>
          <a:bodyPr wrap="square">
            <a:spAutoFit/>
          </a:bodyPr>
          <a:lstStyle/>
          <a:p>
            <a:pPr marL="285750" indent="-285750">
              <a:buFont typeface="Arial" panose="020B0604020202020204" pitchFamily="34" charset="0"/>
              <a:buChar char="•"/>
            </a:pPr>
            <a:r>
              <a:rPr lang="en-AU" sz="2000" dirty="0"/>
              <a:t>The Local Response Group should outline opportunities for to suicide prevention in the community, involving a broad range of stakeholders. </a:t>
            </a:r>
          </a:p>
          <a:p>
            <a:pPr marL="742950" lvl="1" indent="-285750">
              <a:buFont typeface="Arial" panose="020B0604020202020204" pitchFamily="34" charset="0"/>
              <a:buChar char="•"/>
            </a:pPr>
            <a:r>
              <a:rPr lang="en-AU" sz="2000" dirty="0"/>
              <a:t>Gatekeeper training e.g. ASSIT, </a:t>
            </a:r>
            <a:r>
              <a:rPr lang="en-AU" sz="2000" dirty="0" err="1"/>
              <a:t>safeTALK</a:t>
            </a:r>
            <a:r>
              <a:rPr lang="en-AU" sz="2000" dirty="0"/>
              <a:t>, Mental Health First Aid</a:t>
            </a:r>
          </a:p>
          <a:p>
            <a:pPr marL="742950" lvl="1" indent="-285750">
              <a:buFont typeface="Arial" panose="020B0604020202020204" pitchFamily="34" charset="0"/>
              <a:buChar char="•"/>
            </a:pPr>
            <a:r>
              <a:rPr lang="en-AU" sz="2000" dirty="0"/>
              <a:t>Suicide Prevention campaigns	</a:t>
            </a:r>
          </a:p>
          <a:p>
            <a:pPr marL="742950" lvl="1" indent="-285750">
              <a:buFont typeface="Arial" panose="020B0604020202020204" pitchFamily="34" charset="0"/>
              <a:buChar char="•"/>
            </a:pPr>
            <a:r>
              <a:rPr lang="en-AU" sz="2000" dirty="0"/>
              <a:t>Support attendance at professional development. </a:t>
            </a:r>
          </a:p>
        </p:txBody>
      </p:sp>
    </p:spTree>
    <p:extLst>
      <p:ext uri="{BB962C8B-B14F-4D97-AF65-F5344CB8AC3E}">
        <p14:creationId xmlns:p14="http://schemas.microsoft.com/office/powerpoint/2010/main" val="25939826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27A25C0-88B3-8055-C470-3E3B275D5392}"/>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28BBE3-E343-33A9-15E9-7F17C2ED08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FC84360-C883-8650-01F2-FDD3D079D4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7B2A9BD-3D2A-2661-AB12-162E2E68E6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3A01088-D182-C467-F433-2B77C41CA8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661246-6DCA-C3F5-C526-7954D39BFB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65188E8-3C62-4D41-90CA-71756A3CCBA0}"/>
              </a:ext>
            </a:extLst>
          </p:cNvPr>
          <p:cNvSpPr>
            <a:spLocks noGrp="1"/>
          </p:cNvSpPr>
          <p:nvPr>
            <p:ph type="title"/>
          </p:nvPr>
        </p:nvSpPr>
        <p:spPr>
          <a:xfrm>
            <a:off x="914399" y="278535"/>
            <a:ext cx="10818251" cy="1033669"/>
          </a:xfrm>
        </p:spPr>
        <p:txBody>
          <a:bodyPr>
            <a:normAutofit/>
          </a:bodyPr>
          <a:lstStyle/>
          <a:p>
            <a:r>
              <a:rPr lang="en-AU" sz="4000" dirty="0">
                <a:solidFill>
                  <a:schemeClr val="bg1"/>
                </a:solidFill>
              </a:rPr>
              <a:t>Postvention in action</a:t>
            </a:r>
          </a:p>
        </p:txBody>
      </p:sp>
      <p:graphicFrame>
        <p:nvGraphicFramePr>
          <p:cNvPr id="3" name="Content Placeholder 7">
            <a:extLst>
              <a:ext uri="{FF2B5EF4-FFF2-40B4-BE49-F238E27FC236}">
                <a16:creationId xmlns:a16="http://schemas.microsoft.com/office/drawing/2014/main" id="{D11CD783-A80C-227E-D13C-CC30157FBB98}"/>
              </a:ext>
            </a:extLst>
          </p:cNvPr>
          <p:cNvGraphicFramePr>
            <a:graphicFrameLocks noGrp="1"/>
          </p:cNvGraphicFramePr>
          <p:nvPr>
            <p:ph idx="1"/>
            <p:extLst>
              <p:ext uri="{D42A27DB-BD31-4B8C-83A1-F6EECF244321}">
                <p14:modId xmlns:p14="http://schemas.microsoft.com/office/powerpoint/2010/main" val="4010565820"/>
              </p:ext>
            </p:extLst>
          </p:nvPr>
        </p:nvGraphicFramePr>
        <p:xfrm>
          <a:off x="914399" y="1891908"/>
          <a:ext cx="10627361" cy="4743992"/>
        </p:xfrm>
        <a:graphic>
          <a:graphicData uri="http://schemas.openxmlformats.org/drawingml/2006/table">
            <a:tbl>
              <a:tblPr firstRow="1" firstCol="1" bandRow="1"/>
              <a:tblGrid>
                <a:gridCol w="1439634">
                  <a:extLst>
                    <a:ext uri="{9D8B030D-6E8A-4147-A177-3AD203B41FA5}">
                      <a16:colId xmlns:a16="http://schemas.microsoft.com/office/drawing/2014/main" val="3375438438"/>
                    </a:ext>
                  </a:extLst>
                </a:gridCol>
                <a:gridCol w="9187727">
                  <a:extLst>
                    <a:ext uri="{9D8B030D-6E8A-4147-A177-3AD203B41FA5}">
                      <a16:colId xmlns:a16="http://schemas.microsoft.com/office/drawing/2014/main" val="3409644232"/>
                    </a:ext>
                  </a:extLst>
                </a:gridCol>
              </a:tblGrid>
              <a:tr h="211210">
                <a:tc gridSpan="2">
                  <a:txBody>
                    <a:bodyPr/>
                    <a:lstStyle/>
                    <a:p>
                      <a:pPr>
                        <a:lnSpc>
                          <a:spcPct val="107000"/>
                        </a:lnSpc>
                        <a:spcBef>
                          <a:spcPts val="200"/>
                        </a:spcBef>
                        <a:spcAft>
                          <a:spcPts val="600"/>
                        </a:spcAft>
                        <a:buNone/>
                      </a:pPr>
                      <a:r>
                        <a:rPr lang="en-AU" sz="2000" b="1" dirty="0">
                          <a:solidFill>
                            <a:srgbClr val="FFFFFF"/>
                          </a:solidFill>
                          <a:effectLst/>
                          <a:latin typeface="Aptos Narrow" panose="020B0004020202020204" pitchFamily="34" charset="0"/>
                          <a:ea typeface="Arial" panose="020B0604020202020204" pitchFamily="34" charset="0"/>
                          <a:cs typeface="Times New Roman" panose="02020603050405020304" pitchFamily="18" charset="0"/>
                        </a:rPr>
                        <a:t>Response timeframe</a:t>
                      </a:r>
                      <a:endParaRPr lang="en-AU" sz="2000" dirty="0">
                        <a:effectLst/>
                        <a:latin typeface="Aptos Narrow" panose="020B0004020202020204" pitchFamily="34" charset="0"/>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hMerge="1">
                  <a:txBody>
                    <a:bodyPr/>
                    <a:lstStyle/>
                    <a:p>
                      <a:endParaRPr lang="en-AU"/>
                    </a:p>
                  </a:txBody>
                  <a:tcPr/>
                </a:tc>
                <a:extLst>
                  <a:ext uri="{0D108BD9-81ED-4DB2-BD59-A6C34878D82A}">
                    <a16:rowId xmlns:a16="http://schemas.microsoft.com/office/drawing/2014/main" val="3336181389"/>
                  </a:ext>
                </a:extLst>
              </a:tr>
              <a:tr h="2143032">
                <a:tc>
                  <a:txBody>
                    <a:bodyPr/>
                    <a:lstStyle/>
                    <a:p>
                      <a:pPr algn="ctr">
                        <a:lnSpc>
                          <a:spcPct val="107000"/>
                        </a:lnSpc>
                        <a:spcBef>
                          <a:spcPts val="200"/>
                        </a:spcBef>
                        <a:spcAft>
                          <a:spcPts val="400"/>
                        </a:spcAft>
                        <a:buNone/>
                      </a:pPr>
                      <a:r>
                        <a:rPr lang="en-AU" sz="2000" b="1" dirty="0">
                          <a:effectLst/>
                          <a:latin typeface="Aptos Narrow" panose="020B0004020202020204" pitchFamily="34" charset="0"/>
                          <a:ea typeface="Arial" panose="020B0604020202020204" pitchFamily="34" charset="0"/>
                          <a:cs typeface="Times New Roman" panose="02020603050405020304" pitchFamily="18" charset="0"/>
                        </a:rPr>
                        <a:t>Within the first week</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lvl="0" indent="-324000">
                        <a:lnSpc>
                          <a:spcPct val="100000"/>
                        </a:lnSpc>
                        <a:spcBef>
                          <a:spcPts val="200"/>
                        </a:spcBef>
                        <a:spcAft>
                          <a:spcPts val="200"/>
                        </a:spcAft>
                        <a:buFont typeface="Symbol" panose="05050102010706020507" pitchFamily="18" charset="2"/>
                        <a:buChar char=""/>
                      </a:pPr>
                      <a:r>
                        <a:rPr lang="en-AU" sz="2000" dirty="0">
                          <a:effectLst/>
                          <a:latin typeface="Aptos Narrow" panose="020B0004020202020204" pitchFamily="34" charset="0"/>
                          <a:ea typeface="Arial" panose="020B0604020202020204" pitchFamily="34" charset="0"/>
                          <a:cs typeface="Times New Roman" panose="02020603050405020304" pitchFamily="18" charset="0"/>
                        </a:rPr>
                        <a:t>The Chair convenes a meeting of the LRG to occur within the first week</a:t>
                      </a:r>
                    </a:p>
                    <a:p>
                      <a:pPr marL="342900" lvl="0" indent="-324000">
                        <a:lnSpc>
                          <a:spcPct val="100000"/>
                        </a:lnSpc>
                        <a:spcBef>
                          <a:spcPts val="200"/>
                        </a:spcBef>
                        <a:spcAft>
                          <a:spcPts val="200"/>
                        </a:spcAft>
                        <a:buFont typeface="Symbol" panose="05050102010706020507" pitchFamily="18" charset="2"/>
                        <a:buChar char=""/>
                      </a:pPr>
                      <a:r>
                        <a:rPr lang="en-AU" sz="2000" dirty="0">
                          <a:effectLst/>
                          <a:latin typeface="Aptos Narrow" panose="020B0004020202020204" pitchFamily="34" charset="0"/>
                          <a:ea typeface="Arial" panose="020B0604020202020204" pitchFamily="34" charset="0"/>
                          <a:cs typeface="Times New Roman" panose="02020603050405020304" pitchFamily="18" charset="0"/>
                        </a:rPr>
                        <a:t>The LRG determines those that may have been impacted </a:t>
                      </a:r>
                    </a:p>
                    <a:p>
                      <a:pPr marL="342900" lvl="0" indent="-324000">
                        <a:lnSpc>
                          <a:spcPct val="100000"/>
                        </a:lnSpc>
                        <a:spcBef>
                          <a:spcPts val="200"/>
                        </a:spcBef>
                        <a:spcAft>
                          <a:spcPts val="200"/>
                        </a:spcAft>
                        <a:buFont typeface="Symbol" panose="05050102010706020507" pitchFamily="18" charset="2"/>
                        <a:buChar char=""/>
                      </a:pPr>
                      <a:r>
                        <a:rPr lang="en-AU" sz="2000" dirty="0">
                          <a:effectLst/>
                          <a:latin typeface="Aptos Narrow" panose="020B0004020202020204" pitchFamily="34" charset="0"/>
                          <a:ea typeface="Arial" panose="020B0604020202020204" pitchFamily="34" charset="0"/>
                          <a:cs typeface="Times New Roman" panose="02020603050405020304" pitchFamily="18" charset="0"/>
                        </a:rPr>
                        <a:t>Assess the need for intervention and support in the community</a:t>
                      </a:r>
                    </a:p>
                    <a:p>
                      <a:pPr marL="342900" lvl="0" indent="-324000">
                        <a:lnSpc>
                          <a:spcPct val="100000"/>
                        </a:lnSpc>
                        <a:spcBef>
                          <a:spcPts val="200"/>
                        </a:spcBef>
                        <a:spcAft>
                          <a:spcPts val="200"/>
                        </a:spcAft>
                        <a:buFont typeface="Symbol" panose="05050102010706020507" pitchFamily="18" charset="2"/>
                        <a:buChar char=""/>
                      </a:pPr>
                      <a:r>
                        <a:rPr lang="en-AU" sz="2000" dirty="0">
                          <a:effectLst/>
                          <a:latin typeface="Aptos Narrow" panose="020B0004020202020204" pitchFamily="34" charset="0"/>
                          <a:ea typeface="Arial" panose="020B0604020202020204" pitchFamily="34" charset="0"/>
                          <a:cs typeface="Times New Roman" panose="02020603050405020304" pitchFamily="18" charset="0"/>
                        </a:rPr>
                        <a:t>Cultural considerations and adjustments are made to ensure a safe and supportive response for all</a:t>
                      </a:r>
                    </a:p>
                    <a:p>
                      <a:pPr marL="342900" marR="0" lvl="0" indent="-324000" algn="l" defTabSz="914400" rtl="0" eaLnBrk="1" fontAlgn="auto" latinLnBrk="0" hangingPunct="1">
                        <a:lnSpc>
                          <a:spcPct val="100000"/>
                        </a:lnSpc>
                        <a:spcBef>
                          <a:spcPts val="200"/>
                        </a:spcBef>
                        <a:spcAft>
                          <a:spcPts val="200"/>
                        </a:spcAft>
                        <a:buClrTx/>
                        <a:buSzTx/>
                        <a:buFont typeface="Symbol" panose="05050102010706020507" pitchFamily="18" charset="2"/>
                        <a:buChar char=""/>
                        <a:tabLst/>
                        <a:defRPr/>
                      </a:pPr>
                      <a:r>
                        <a:rPr lang="en-AU" sz="2000" dirty="0">
                          <a:effectLst/>
                          <a:latin typeface="Aptos Narrow" panose="020B0004020202020204" pitchFamily="34" charset="0"/>
                          <a:ea typeface="Arial" panose="020B0604020202020204" pitchFamily="34" charset="0"/>
                          <a:cs typeface="Times New Roman" panose="02020603050405020304" pitchFamily="18" charset="0"/>
                        </a:rPr>
                        <a:t>Members begin to act on the agreed items of support as identified in the Action Plan.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80636774"/>
                  </a:ext>
                </a:extLst>
              </a:tr>
              <a:tr h="2042768">
                <a:tc>
                  <a:txBody>
                    <a:bodyPr/>
                    <a:lstStyle/>
                    <a:p>
                      <a:pPr marL="0" marR="0" lvl="0" indent="0" algn="l" defTabSz="914400" rtl="0" eaLnBrk="1" fontAlgn="auto" latinLnBrk="0" hangingPunct="1">
                        <a:lnSpc>
                          <a:spcPct val="107000"/>
                        </a:lnSpc>
                        <a:spcBef>
                          <a:spcPts val="200"/>
                        </a:spcBef>
                        <a:spcAft>
                          <a:spcPts val="600"/>
                        </a:spcAft>
                        <a:buClrTx/>
                        <a:buSzTx/>
                        <a:buFontTx/>
                        <a:buNone/>
                        <a:tabLst/>
                        <a:defRPr/>
                      </a:pPr>
                      <a:r>
                        <a:rPr lang="en-AU" sz="2000" b="1" dirty="0">
                          <a:effectLst/>
                          <a:latin typeface="Aptos Narrow" panose="020B0004020202020204" pitchFamily="34" charset="0"/>
                          <a:ea typeface="Arial" panose="020B0604020202020204" pitchFamily="34" charset="0"/>
                          <a:cs typeface="Times New Roman" panose="02020603050405020304" pitchFamily="18" charset="0"/>
                        </a:rPr>
                        <a:t>Weeks  1 – 4 and beyond</a:t>
                      </a:r>
                    </a:p>
                    <a:p>
                      <a:pPr>
                        <a:lnSpc>
                          <a:spcPct val="107000"/>
                        </a:lnSpc>
                        <a:spcBef>
                          <a:spcPts val="200"/>
                        </a:spcBef>
                        <a:spcAft>
                          <a:spcPts val="600"/>
                        </a:spcAft>
                        <a:buNone/>
                      </a:pPr>
                      <a:endParaRPr lang="en-AU" sz="2000" b="1" dirty="0">
                        <a:effectLst/>
                        <a:latin typeface="Aptos Narrow" panose="020B0004020202020204" pitchFamily="34" charset="0"/>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lvl="0" indent="-324000">
                        <a:lnSpc>
                          <a:spcPct val="100000"/>
                        </a:lnSpc>
                        <a:spcBef>
                          <a:spcPts val="200"/>
                        </a:spcBef>
                        <a:spcAft>
                          <a:spcPts val="200"/>
                        </a:spcAft>
                        <a:buFont typeface="Symbol" panose="05050102010706020507" pitchFamily="18" charset="2"/>
                        <a:buChar char=""/>
                      </a:pPr>
                      <a:r>
                        <a:rPr lang="en-AU" sz="2000" dirty="0">
                          <a:effectLst/>
                          <a:latin typeface="Aptos Narrow" panose="020B0004020202020204" pitchFamily="34" charset="0"/>
                          <a:ea typeface="Arial" panose="020B0604020202020204" pitchFamily="34" charset="0"/>
                          <a:cs typeface="Times New Roman" panose="02020603050405020304" pitchFamily="18" charset="0"/>
                        </a:rPr>
                        <a:t>The designated coordinator contacts member organisations to ensure actions are completed, identify any gaps, and offer additional support as needed</a:t>
                      </a:r>
                    </a:p>
                    <a:p>
                      <a:pPr marL="342900" lvl="0" indent="-324000">
                        <a:lnSpc>
                          <a:spcPct val="100000"/>
                        </a:lnSpc>
                        <a:spcBef>
                          <a:spcPts val="200"/>
                        </a:spcBef>
                        <a:spcAft>
                          <a:spcPts val="200"/>
                        </a:spcAft>
                        <a:buFont typeface="Symbol" panose="05050102010706020507" pitchFamily="18" charset="2"/>
                        <a:buChar char=""/>
                      </a:pPr>
                      <a:r>
                        <a:rPr lang="en-AU" sz="2000" dirty="0">
                          <a:effectLst/>
                          <a:latin typeface="Aptos Narrow" panose="020B0004020202020204" pitchFamily="34" charset="0"/>
                          <a:ea typeface="Arial" panose="020B0604020202020204" pitchFamily="34" charset="0"/>
                          <a:cs typeface="Times New Roman" panose="02020603050405020304" pitchFamily="18" charset="0"/>
                        </a:rPr>
                        <a:t>Updates are provided to the LRG via email regarding any changes to action items</a:t>
                      </a:r>
                    </a:p>
                    <a:p>
                      <a:pPr marL="342900" lvl="0" indent="-324000">
                        <a:lnSpc>
                          <a:spcPct val="100000"/>
                        </a:lnSpc>
                        <a:spcBef>
                          <a:spcPts val="200"/>
                        </a:spcBef>
                        <a:spcAft>
                          <a:spcPts val="200"/>
                        </a:spcAft>
                        <a:buFont typeface="Symbol" panose="05050102010706020507" pitchFamily="18" charset="2"/>
                        <a:buChar char=""/>
                      </a:pPr>
                      <a:r>
                        <a:rPr lang="en-AU" sz="2000" dirty="0">
                          <a:effectLst/>
                          <a:latin typeface="Aptos Narrow" panose="020B0004020202020204" pitchFamily="34" charset="0"/>
                          <a:ea typeface="Arial" panose="020B0604020202020204" pitchFamily="34" charset="0"/>
                          <a:cs typeface="Times New Roman" panose="02020603050405020304" pitchFamily="18" charset="0"/>
                        </a:rPr>
                        <a:t>The Chair in consultation with LRG members determines if a further meeting is required or if the protocol can be deactivated</a:t>
                      </a:r>
                    </a:p>
                    <a:p>
                      <a:pPr marL="342900" lvl="0" indent="-324000">
                        <a:lnSpc>
                          <a:spcPct val="100000"/>
                        </a:lnSpc>
                        <a:spcBef>
                          <a:spcPts val="200"/>
                        </a:spcBef>
                        <a:spcAft>
                          <a:spcPts val="200"/>
                        </a:spcAft>
                        <a:buFont typeface="Symbol" panose="05050102010706020507" pitchFamily="18" charset="2"/>
                        <a:buChar char=""/>
                      </a:pPr>
                      <a:r>
                        <a:rPr lang="en-AU" sz="2000" dirty="0">
                          <a:effectLst/>
                          <a:latin typeface="Aptos Narrow" panose="020B0004020202020204" pitchFamily="34" charset="0"/>
                          <a:ea typeface="Arial" panose="020B0604020202020204" pitchFamily="34" charset="0"/>
                          <a:cs typeface="Times New Roman" panose="02020603050405020304" pitchFamily="18" charset="0"/>
                        </a:rPr>
                        <a:t>An evaluation meeting is held to capture any learnings and agree changes needed to the protocol.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1847960"/>
                  </a:ext>
                </a:extLst>
              </a:tr>
            </a:tbl>
          </a:graphicData>
        </a:graphic>
      </p:graphicFrame>
    </p:spTree>
    <p:extLst>
      <p:ext uri="{BB962C8B-B14F-4D97-AF65-F5344CB8AC3E}">
        <p14:creationId xmlns:p14="http://schemas.microsoft.com/office/powerpoint/2010/main" val="25165975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F2AE06B-2116-3CE7-A4A7-7C3184A8BB8E}"/>
            </a:ext>
          </a:extLst>
        </p:cNvPr>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CA6F058D-C59D-A7F4-B27A-A615809E52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B27803E0-F100-0338-498E-9353861363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CED4ABC-4A02-E4DC-4889-F6A91D7743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A6CA3DB-D67F-1843-9CC1-D70E5D06B9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7F263B7-9C17-466C-565F-5F2B43E7D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2">
            <a:extLst>
              <a:ext uri="{FF2B5EF4-FFF2-40B4-BE49-F238E27FC236}">
                <a16:creationId xmlns:a16="http://schemas.microsoft.com/office/drawing/2014/main" id="{D62C77E9-FD3F-6641-37AF-0B5EE3AB9080}"/>
              </a:ext>
            </a:extLst>
          </p:cNvPr>
          <p:cNvSpPr>
            <a:spLocks noGrp="1"/>
          </p:cNvSpPr>
          <p:nvPr>
            <p:ph idx="1"/>
          </p:nvPr>
        </p:nvSpPr>
        <p:spPr>
          <a:xfrm>
            <a:off x="783334" y="2606040"/>
            <a:ext cx="10625328" cy="2971800"/>
          </a:xfrm>
        </p:spPr>
        <p:txBody>
          <a:bodyPr>
            <a:normAutofit/>
          </a:bodyPr>
          <a:lstStyle/>
          <a:p>
            <a:pPr marL="0" indent="0" algn="ctr">
              <a:spcAft>
                <a:spcPts val="1200"/>
              </a:spcAft>
              <a:buNone/>
            </a:pPr>
            <a:r>
              <a:rPr lang="en-AU" sz="2000" dirty="0">
                <a:cs typeface="Times New Roman" panose="02020603050405020304" pitchFamily="18" charset="0"/>
              </a:rPr>
              <a:t>We acknowledge and deeply respect those with a lived or living experience of suicide - </a:t>
            </a:r>
            <a:br>
              <a:rPr lang="en-AU" sz="2000" dirty="0">
                <a:cs typeface="Times New Roman" panose="02020603050405020304" pitchFamily="18" charset="0"/>
              </a:rPr>
            </a:br>
            <a:r>
              <a:rPr lang="en-AU" sz="2000" dirty="0">
                <a:cs typeface="Times New Roman" panose="02020603050405020304" pitchFamily="18" charset="0"/>
              </a:rPr>
              <a:t>including people who have experienced suicidal thoughts or behaviours, survived a suicide</a:t>
            </a:r>
            <a:br>
              <a:rPr lang="en-AU" sz="2000" dirty="0">
                <a:cs typeface="Times New Roman" panose="02020603050405020304" pitchFamily="18" charset="0"/>
              </a:rPr>
            </a:br>
            <a:r>
              <a:rPr lang="en-AU" sz="2000" dirty="0">
                <a:cs typeface="Times New Roman" panose="02020603050405020304" pitchFamily="18" charset="0"/>
              </a:rPr>
              <a:t>attempt, cared for someone through suicidal crisis, or been bereaved by suicide.</a:t>
            </a:r>
          </a:p>
          <a:p>
            <a:pPr marL="0" indent="0" algn="ctr">
              <a:spcAft>
                <a:spcPts val="1200"/>
              </a:spcAft>
              <a:buNone/>
            </a:pPr>
            <a:r>
              <a:rPr lang="en-AU" sz="2000" dirty="0">
                <a:cs typeface="Times New Roman" panose="02020603050405020304" pitchFamily="18" charset="0"/>
              </a:rPr>
              <a:t>It is through listening to and acting on the voices of people with lived experience, those who</a:t>
            </a:r>
            <a:br>
              <a:rPr lang="en-AU" sz="2000" dirty="0">
                <a:cs typeface="Times New Roman" panose="02020603050405020304" pitchFamily="18" charset="0"/>
              </a:rPr>
            </a:br>
            <a:r>
              <a:rPr lang="en-AU" sz="2000" dirty="0">
                <a:cs typeface="Times New Roman" panose="02020603050405020304" pitchFamily="18" charset="0"/>
              </a:rPr>
              <a:t>provide services, those who fund services, and most importantly, those who use services that we will find the expertise we need to move towards meaningful change.</a:t>
            </a:r>
          </a:p>
          <a:p>
            <a:pPr marL="0" indent="0" algn="ctr">
              <a:spcAft>
                <a:spcPts val="1200"/>
              </a:spcAft>
              <a:buNone/>
            </a:pPr>
            <a:r>
              <a:rPr lang="en-AU" sz="2000" dirty="0">
                <a:cs typeface="Times New Roman" panose="02020603050405020304" pitchFamily="18" charset="0"/>
              </a:rPr>
              <a:t>We honour the courage, strength, and resilience it takes to share these experiences, and we</a:t>
            </a:r>
            <a:br>
              <a:rPr lang="en-AU" sz="2000" dirty="0">
                <a:cs typeface="Times New Roman" panose="02020603050405020304" pitchFamily="18" charset="0"/>
              </a:rPr>
            </a:br>
            <a:r>
              <a:rPr lang="en-AU" sz="2000" dirty="0">
                <a:cs typeface="Times New Roman" panose="02020603050405020304" pitchFamily="18" charset="0"/>
              </a:rPr>
              <a:t>recognise the profound impact they have on individuals, families, friends, and communities.</a:t>
            </a:r>
          </a:p>
        </p:txBody>
      </p:sp>
      <p:sp>
        <p:nvSpPr>
          <p:cNvPr id="3" name="Title 1">
            <a:extLst>
              <a:ext uri="{FF2B5EF4-FFF2-40B4-BE49-F238E27FC236}">
                <a16:creationId xmlns:a16="http://schemas.microsoft.com/office/drawing/2014/main" id="{73FB1C8F-F9FB-F0C7-11BC-40FE15355EA2}"/>
              </a:ext>
            </a:extLst>
          </p:cNvPr>
          <p:cNvSpPr>
            <a:spLocks noGrp="1"/>
          </p:cNvSpPr>
          <p:nvPr>
            <p:ph type="title"/>
          </p:nvPr>
        </p:nvSpPr>
        <p:spPr>
          <a:xfrm>
            <a:off x="932687" y="292211"/>
            <a:ext cx="9895951" cy="1033669"/>
          </a:xfrm>
        </p:spPr>
        <p:txBody>
          <a:bodyPr>
            <a:normAutofit/>
          </a:bodyPr>
          <a:lstStyle/>
          <a:p>
            <a:r>
              <a:rPr lang="en-AU" sz="4000" dirty="0">
                <a:solidFill>
                  <a:srgbClr val="FFFFFF"/>
                </a:solidFill>
              </a:rPr>
              <a:t>Acknowledging lived experience</a:t>
            </a:r>
          </a:p>
        </p:txBody>
      </p:sp>
    </p:spTree>
    <p:extLst>
      <p:ext uri="{BB962C8B-B14F-4D97-AF65-F5344CB8AC3E}">
        <p14:creationId xmlns:p14="http://schemas.microsoft.com/office/powerpoint/2010/main" val="1863593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4AC5449-67A4-8181-0306-4F732CC43132}"/>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B844D92-5598-2AD1-17E4-B4EF0940DC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22DF43-2ACA-4EB1-44D8-D2671BF1AB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B498500-E1D4-8E09-666C-10BA5901A9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C5AD900-04B8-8910-3206-1687761B3F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A349856-F8C0-37C7-3826-8C5160D88A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259F899-104C-867E-9CAF-959B86E3B849}"/>
              </a:ext>
            </a:extLst>
          </p:cNvPr>
          <p:cNvSpPr>
            <a:spLocks noGrp="1"/>
          </p:cNvSpPr>
          <p:nvPr>
            <p:ph type="title"/>
          </p:nvPr>
        </p:nvSpPr>
        <p:spPr>
          <a:xfrm>
            <a:off x="914399" y="278535"/>
            <a:ext cx="10818251" cy="1033669"/>
          </a:xfrm>
        </p:spPr>
        <p:txBody>
          <a:bodyPr>
            <a:normAutofit/>
          </a:bodyPr>
          <a:lstStyle/>
          <a:p>
            <a:r>
              <a:rPr lang="en-AU" sz="4000" dirty="0">
                <a:solidFill>
                  <a:schemeClr val="bg1"/>
                </a:solidFill>
              </a:rPr>
              <a:t>Templates</a:t>
            </a:r>
          </a:p>
        </p:txBody>
      </p:sp>
      <p:sp>
        <p:nvSpPr>
          <p:cNvPr id="5" name="Content Placeholder 4">
            <a:extLst>
              <a:ext uri="{FF2B5EF4-FFF2-40B4-BE49-F238E27FC236}">
                <a16:creationId xmlns:a16="http://schemas.microsoft.com/office/drawing/2014/main" id="{EFD6629E-1C57-D5F8-3C4B-959E64BB2679}"/>
              </a:ext>
            </a:extLst>
          </p:cNvPr>
          <p:cNvSpPr>
            <a:spLocks noGrp="1"/>
          </p:cNvSpPr>
          <p:nvPr>
            <p:ph idx="1"/>
          </p:nvPr>
        </p:nvSpPr>
        <p:spPr/>
        <p:txBody>
          <a:bodyPr>
            <a:normAutofit/>
          </a:bodyPr>
          <a:lstStyle/>
          <a:p>
            <a:r>
              <a:rPr lang="en-AU" sz="2000" dirty="0">
                <a:latin typeface="Aptos Narrow" panose="020B0004020202020204" pitchFamily="34" charset="0"/>
              </a:rPr>
              <a:t>Meeting agenda</a:t>
            </a:r>
          </a:p>
          <a:p>
            <a:endParaRPr lang="en-AU" sz="2000" dirty="0">
              <a:latin typeface="Aptos Narrow" panose="020B0004020202020204" pitchFamily="34" charset="0"/>
            </a:endParaRPr>
          </a:p>
          <a:p>
            <a:r>
              <a:rPr lang="en-AU" sz="2000" dirty="0">
                <a:latin typeface="Aptos Narrow" panose="020B0004020202020204" pitchFamily="34" charset="0"/>
              </a:rPr>
              <a:t>Contact sheet</a:t>
            </a:r>
          </a:p>
          <a:p>
            <a:endParaRPr lang="en-AU" sz="2000" dirty="0">
              <a:latin typeface="Aptos Narrow" panose="020B0004020202020204" pitchFamily="34" charset="0"/>
            </a:endParaRPr>
          </a:p>
          <a:p>
            <a:r>
              <a:rPr lang="en-AU" sz="2000" dirty="0">
                <a:latin typeface="Aptos Narrow" panose="020B0004020202020204" pitchFamily="34" charset="0"/>
              </a:rPr>
              <a:t>Evaluation</a:t>
            </a:r>
          </a:p>
          <a:p>
            <a:endParaRPr lang="en-AU" sz="2000" dirty="0">
              <a:latin typeface="Aptos Narrow" panose="020B0004020202020204" pitchFamily="34" charset="0"/>
            </a:endParaRPr>
          </a:p>
          <a:p>
            <a:r>
              <a:rPr lang="en-AU" sz="2000" dirty="0">
                <a:latin typeface="Aptos Narrow" panose="020B0004020202020204" pitchFamily="34" charset="0"/>
              </a:rPr>
              <a:t>Communication</a:t>
            </a:r>
          </a:p>
          <a:p>
            <a:endParaRPr lang="en-AU" sz="2000" dirty="0">
              <a:latin typeface="Aptos Narrow" panose="020B0004020202020204" pitchFamily="34" charset="0"/>
            </a:endParaRPr>
          </a:p>
        </p:txBody>
      </p:sp>
    </p:spTree>
    <p:extLst>
      <p:ext uri="{BB962C8B-B14F-4D97-AF65-F5344CB8AC3E}">
        <p14:creationId xmlns:p14="http://schemas.microsoft.com/office/powerpoint/2010/main" val="16712706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5CD09C9-4CA4-1246-1D6E-FB2BE9E59876}"/>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C1DC756-6AD1-5F52-5068-AAEF3A22A9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FC8FC0B-0C97-7BC9-13F7-5FB8CE2017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8D30B7B-F96F-4C0E-2EC7-ED3B43EF5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6F2104E-AE36-BDDE-622A-E03BC72681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5651131-60B0-8719-433D-F88A490B97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3F4A229-7B2C-BE16-6086-AD3CEDA811FF}"/>
              </a:ext>
            </a:extLst>
          </p:cNvPr>
          <p:cNvSpPr>
            <a:spLocks noGrp="1"/>
          </p:cNvSpPr>
          <p:nvPr>
            <p:ph type="title"/>
          </p:nvPr>
        </p:nvSpPr>
        <p:spPr>
          <a:xfrm>
            <a:off x="914399" y="278535"/>
            <a:ext cx="10818251" cy="1033669"/>
          </a:xfrm>
        </p:spPr>
        <p:txBody>
          <a:bodyPr>
            <a:normAutofit/>
          </a:bodyPr>
          <a:lstStyle/>
          <a:p>
            <a:r>
              <a:rPr lang="en-AU" sz="4000" dirty="0">
                <a:solidFill>
                  <a:schemeClr val="bg1"/>
                </a:solidFill>
              </a:rPr>
              <a:t>Governance and compliance</a:t>
            </a:r>
          </a:p>
        </p:txBody>
      </p:sp>
      <p:sp>
        <p:nvSpPr>
          <p:cNvPr id="5" name="Content Placeholder 4">
            <a:extLst>
              <a:ext uri="{FF2B5EF4-FFF2-40B4-BE49-F238E27FC236}">
                <a16:creationId xmlns:a16="http://schemas.microsoft.com/office/drawing/2014/main" id="{E47E73CC-3F7B-F003-950E-D12FF9B0AD78}"/>
              </a:ext>
            </a:extLst>
          </p:cNvPr>
          <p:cNvSpPr>
            <a:spLocks noGrp="1"/>
          </p:cNvSpPr>
          <p:nvPr>
            <p:ph idx="1"/>
          </p:nvPr>
        </p:nvSpPr>
        <p:spPr/>
        <p:txBody>
          <a:bodyPr>
            <a:normAutofit/>
          </a:bodyPr>
          <a:lstStyle/>
          <a:p>
            <a:r>
              <a:rPr lang="en-AU" sz="2000" dirty="0"/>
              <a:t>Compliance with statutory obligations</a:t>
            </a:r>
          </a:p>
          <a:p>
            <a:endParaRPr lang="en-AU" sz="2000" dirty="0"/>
          </a:p>
          <a:p>
            <a:r>
              <a:rPr lang="en-AU" sz="2000" dirty="0"/>
              <a:t>Privacy, confidentiality and duty of care</a:t>
            </a:r>
          </a:p>
          <a:p>
            <a:endParaRPr lang="en-AU" sz="2000" dirty="0"/>
          </a:p>
          <a:p>
            <a:r>
              <a:rPr lang="en-AU" sz="2000" dirty="0"/>
              <a:t>Deceased persons</a:t>
            </a:r>
          </a:p>
          <a:p>
            <a:endParaRPr lang="en-AU" sz="2000" dirty="0"/>
          </a:p>
          <a:p>
            <a:r>
              <a:rPr lang="en-AU" sz="2000" dirty="0"/>
              <a:t>Living persons</a:t>
            </a:r>
          </a:p>
          <a:p>
            <a:endParaRPr lang="en-AU" sz="2000" dirty="0"/>
          </a:p>
          <a:p>
            <a:r>
              <a:rPr lang="en-AU" sz="2000" dirty="0"/>
              <a:t>Alignment with existing protocols</a:t>
            </a:r>
          </a:p>
        </p:txBody>
      </p:sp>
    </p:spTree>
    <p:extLst>
      <p:ext uri="{BB962C8B-B14F-4D97-AF65-F5344CB8AC3E}">
        <p14:creationId xmlns:p14="http://schemas.microsoft.com/office/powerpoint/2010/main" val="41202773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031F2AF-03FC-E948-EE92-3E7F4A64BFFA}"/>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B85261-373F-7195-772E-642371039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8223871-2209-39E2-1E7A-EC10BE984F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00BFCF2-A1B1-A505-050A-3AD6547814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B500806-B771-FDA0-E044-65B2B593C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6279511-8FF3-F140-0255-07334AEF02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73DB009-2AB3-F4B2-7730-D3ECD2C5EF3B}"/>
              </a:ext>
            </a:extLst>
          </p:cNvPr>
          <p:cNvSpPr>
            <a:spLocks noGrp="1"/>
          </p:cNvSpPr>
          <p:nvPr>
            <p:ph type="title"/>
          </p:nvPr>
        </p:nvSpPr>
        <p:spPr>
          <a:xfrm>
            <a:off x="914399" y="278535"/>
            <a:ext cx="10818251" cy="1033669"/>
          </a:xfrm>
        </p:spPr>
        <p:txBody>
          <a:bodyPr>
            <a:normAutofit/>
          </a:bodyPr>
          <a:lstStyle/>
          <a:p>
            <a:r>
              <a:rPr lang="en-AU" sz="4000" dirty="0">
                <a:solidFill>
                  <a:schemeClr val="bg1"/>
                </a:solidFill>
              </a:rPr>
              <a:t>Next steps</a:t>
            </a:r>
          </a:p>
        </p:txBody>
      </p:sp>
      <p:sp>
        <p:nvSpPr>
          <p:cNvPr id="5" name="Content Placeholder 4">
            <a:extLst>
              <a:ext uri="{FF2B5EF4-FFF2-40B4-BE49-F238E27FC236}">
                <a16:creationId xmlns:a16="http://schemas.microsoft.com/office/drawing/2014/main" id="{D88F02F7-94D4-1FB5-FCE5-21385DB5FCF0}"/>
              </a:ext>
            </a:extLst>
          </p:cNvPr>
          <p:cNvSpPr>
            <a:spLocks noGrp="1"/>
          </p:cNvSpPr>
          <p:nvPr>
            <p:ph idx="1"/>
          </p:nvPr>
        </p:nvSpPr>
        <p:spPr/>
        <p:txBody>
          <a:bodyPr>
            <a:normAutofit/>
          </a:bodyPr>
          <a:lstStyle/>
          <a:p>
            <a:r>
              <a:rPr lang="en-AU" sz="2000" dirty="0">
                <a:highlight>
                  <a:srgbClr val="FFFF00"/>
                </a:highlight>
              </a:rPr>
              <a:t>[Organisation] </a:t>
            </a:r>
            <a:r>
              <a:rPr lang="en-AU" sz="2000" dirty="0"/>
              <a:t>to complete the next draft of the Protocol based on feedback from today’s workshop and further conversations with host organisation. </a:t>
            </a:r>
          </a:p>
          <a:p>
            <a:endParaRPr lang="en-AU" sz="2000" dirty="0"/>
          </a:p>
          <a:p>
            <a:r>
              <a:rPr lang="en-AU" sz="2000" dirty="0"/>
              <a:t>Local Response Group to meet in </a:t>
            </a:r>
            <a:r>
              <a:rPr lang="en-AU" sz="2000" dirty="0">
                <a:highlight>
                  <a:srgbClr val="FFFF00"/>
                </a:highlight>
              </a:rPr>
              <a:t>……..</a:t>
            </a:r>
          </a:p>
          <a:p>
            <a:pPr marL="0" indent="0">
              <a:buNone/>
            </a:pPr>
            <a:endParaRPr lang="en-AU" sz="2000" dirty="0"/>
          </a:p>
          <a:p>
            <a:r>
              <a:rPr lang="en-AU" sz="2000" dirty="0"/>
              <a:t>Workshop two in </a:t>
            </a:r>
            <a:r>
              <a:rPr lang="en-AU" sz="2000" dirty="0">
                <a:highlight>
                  <a:srgbClr val="FFFF00"/>
                </a:highlight>
              </a:rPr>
              <a:t>……..</a:t>
            </a:r>
          </a:p>
        </p:txBody>
      </p:sp>
    </p:spTree>
    <p:extLst>
      <p:ext uri="{BB962C8B-B14F-4D97-AF65-F5344CB8AC3E}">
        <p14:creationId xmlns:p14="http://schemas.microsoft.com/office/powerpoint/2010/main" val="39551548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CD7D3B7-6D78-A0CF-7770-CE9C4F35738D}"/>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D69017C-82A6-6847-A91D-E03662481A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F1FDA49-9D03-DD87-FF65-98EB891E5F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28BA327-316C-29EA-0ECF-3E292BEB55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443A616-DF8E-7896-3E2D-8157C3A337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8A655F6-EEE0-7DCE-D1DE-6DA699B128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68025A-3011-5B1D-15F7-851A3BB45EE5}"/>
              </a:ext>
            </a:extLst>
          </p:cNvPr>
          <p:cNvSpPr>
            <a:spLocks noGrp="1"/>
          </p:cNvSpPr>
          <p:nvPr>
            <p:ph type="title"/>
          </p:nvPr>
        </p:nvSpPr>
        <p:spPr>
          <a:xfrm>
            <a:off x="914399" y="278535"/>
            <a:ext cx="10818251" cy="1033669"/>
          </a:xfrm>
        </p:spPr>
        <p:txBody>
          <a:bodyPr>
            <a:normAutofit/>
          </a:bodyPr>
          <a:lstStyle/>
          <a:p>
            <a:r>
              <a:rPr lang="en-AU" sz="4000" dirty="0">
                <a:solidFill>
                  <a:schemeClr val="bg1"/>
                </a:solidFill>
              </a:rPr>
              <a:t>Self-care activity</a:t>
            </a:r>
          </a:p>
        </p:txBody>
      </p:sp>
      <p:sp>
        <p:nvSpPr>
          <p:cNvPr id="5" name="Content Placeholder 4">
            <a:extLst>
              <a:ext uri="{FF2B5EF4-FFF2-40B4-BE49-F238E27FC236}">
                <a16:creationId xmlns:a16="http://schemas.microsoft.com/office/drawing/2014/main" id="{7362531F-76EA-189A-43AE-2762BEF3EE66}"/>
              </a:ext>
            </a:extLst>
          </p:cNvPr>
          <p:cNvSpPr>
            <a:spLocks noGrp="1"/>
          </p:cNvSpPr>
          <p:nvPr>
            <p:ph idx="1"/>
          </p:nvPr>
        </p:nvSpPr>
        <p:spPr/>
        <p:txBody>
          <a:bodyPr>
            <a:normAutofit/>
          </a:bodyPr>
          <a:lstStyle/>
          <a:p>
            <a:r>
              <a:rPr lang="en-AU" sz="2000" dirty="0"/>
              <a:t>What activity do you love to do that fills your cup?</a:t>
            </a:r>
          </a:p>
        </p:txBody>
      </p:sp>
    </p:spTree>
    <p:extLst>
      <p:ext uri="{BB962C8B-B14F-4D97-AF65-F5344CB8AC3E}">
        <p14:creationId xmlns:p14="http://schemas.microsoft.com/office/powerpoint/2010/main" val="37632921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CE2F157-1D1E-ED99-1CED-601139915879}"/>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16EDF4C-861F-98E9-0212-62D53B704D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522151E-D08E-813D-00B6-515365A73E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1C37812-CF3B-7F4A-ED68-2666578463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0BF98BD-B1B1-AD46-6912-2F7F19BCA0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4C53FCA-E748-7467-2428-456DBEC80E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67E51C8-783B-354B-C6E0-9556006C47CE}"/>
              </a:ext>
            </a:extLst>
          </p:cNvPr>
          <p:cNvSpPr>
            <a:spLocks noGrp="1"/>
          </p:cNvSpPr>
          <p:nvPr>
            <p:ph type="title"/>
          </p:nvPr>
        </p:nvSpPr>
        <p:spPr>
          <a:xfrm>
            <a:off x="914399" y="278535"/>
            <a:ext cx="10818251" cy="1033669"/>
          </a:xfrm>
        </p:spPr>
        <p:txBody>
          <a:bodyPr>
            <a:normAutofit/>
          </a:bodyPr>
          <a:lstStyle/>
          <a:p>
            <a:r>
              <a:rPr lang="en-AU" sz="4000" dirty="0">
                <a:solidFill>
                  <a:schemeClr val="bg1"/>
                </a:solidFill>
              </a:rPr>
              <a:t>Workshop close</a:t>
            </a:r>
          </a:p>
        </p:txBody>
      </p:sp>
      <p:sp>
        <p:nvSpPr>
          <p:cNvPr id="5" name="Content Placeholder 4">
            <a:extLst>
              <a:ext uri="{FF2B5EF4-FFF2-40B4-BE49-F238E27FC236}">
                <a16:creationId xmlns:a16="http://schemas.microsoft.com/office/drawing/2014/main" id="{9DDDE2E3-1142-DCA5-3E10-E1693B5B41ED}"/>
              </a:ext>
            </a:extLst>
          </p:cNvPr>
          <p:cNvSpPr>
            <a:spLocks noGrp="1"/>
          </p:cNvSpPr>
          <p:nvPr>
            <p:ph idx="1"/>
          </p:nvPr>
        </p:nvSpPr>
        <p:spPr/>
        <p:txBody>
          <a:bodyPr>
            <a:normAutofit/>
          </a:bodyPr>
          <a:lstStyle/>
          <a:p>
            <a:r>
              <a:rPr lang="en-AU" sz="2000" dirty="0"/>
              <a:t>Last thoughts and comments?</a:t>
            </a:r>
          </a:p>
          <a:p>
            <a:endParaRPr lang="en-AU" sz="2000" dirty="0"/>
          </a:p>
          <a:p>
            <a:pPr marL="0" indent="0">
              <a:buNone/>
            </a:pPr>
            <a:endParaRPr lang="en-AU" sz="2000" dirty="0"/>
          </a:p>
          <a:p>
            <a:pPr marL="0" indent="0">
              <a:buNone/>
            </a:pPr>
            <a:endParaRPr lang="en-AU" sz="2000" dirty="0"/>
          </a:p>
          <a:p>
            <a:pPr marL="0" indent="0">
              <a:buNone/>
            </a:pPr>
            <a:endParaRPr lang="en-AU" sz="2000" dirty="0"/>
          </a:p>
          <a:p>
            <a:pPr marL="0" indent="0">
              <a:buNone/>
            </a:pPr>
            <a:endParaRPr lang="en-AU" sz="2000" dirty="0"/>
          </a:p>
          <a:p>
            <a:pPr marL="0" indent="0">
              <a:buNone/>
            </a:pPr>
            <a:endParaRPr lang="en-AU" sz="2000" dirty="0"/>
          </a:p>
          <a:p>
            <a:pPr marL="0" indent="0">
              <a:buNone/>
            </a:pPr>
            <a:endParaRPr lang="en-AU" sz="2000" dirty="0"/>
          </a:p>
          <a:p>
            <a:endParaRPr lang="en-AU" sz="2000" dirty="0"/>
          </a:p>
        </p:txBody>
      </p:sp>
    </p:spTree>
    <p:extLst>
      <p:ext uri="{BB962C8B-B14F-4D97-AF65-F5344CB8AC3E}">
        <p14:creationId xmlns:p14="http://schemas.microsoft.com/office/powerpoint/2010/main" val="3356785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85379B1-5006-065D-B53A-BA1AF9A2C1BB}"/>
              </a:ext>
            </a:extLst>
          </p:cNvPr>
          <p:cNvSpPr>
            <a:spLocks noGrp="1"/>
          </p:cNvSpPr>
          <p:nvPr>
            <p:ph type="title"/>
          </p:nvPr>
        </p:nvSpPr>
        <p:spPr>
          <a:xfrm>
            <a:off x="1061612" y="339610"/>
            <a:ext cx="9895951" cy="1033669"/>
          </a:xfrm>
        </p:spPr>
        <p:txBody>
          <a:bodyPr>
            <a:normAutofit/>
          </a:bodyPr>
          <a:lstStyle/>
          <a:p>
            <a:r>
              <a:rPr lang="en-AU" sz="4000" dirty="0">
                <a:solidFill>
                  <a:srgbClr val="FFFFFF"/>
                </a:solidFill>
              </a:rPr>
              <a:t>Considerations</a:t>
            </a:r>
          </a:p>
        </p:txBody>
      </p:sp>
      <p:sp>
        <p:nvSpPr>
          <p:cNvPr id="3" name="Content Placeholder 2">
            <a:extLst>
              <a:ext uri="{FF2B5EF4-FFF2-40B4-BE49-F238E27FC236}">
                <a16:creationId xmlns:a16="http://schemas.microsoft.com/office/drawing/2014/main" id="{ABB1BD25-EC5A-F5E9-1478-120D4F63A1A7}"/>
              </a:ext>
            </a:extLst>
          </p:cNvPr>
          <p:cNvSpPr>
            <a:spLocks noGrp="1"/>
          </p:cNvSpPr>
          <p:nvPr>
            <p:ph idx="1"/>
          </p:nvPr>
        </p:nvSpPr>
        <p:spPr>
          <a:xfrm>
            <a:off x="923545" y="2318197"/>
            <a:ext cx="10172086" cy="3683358"/>
          </a:xfrm>
        </p:spPr>
        <p:txBody>
          <a:bodyPr anchor="ctr">
            <a:normAutofit lnSpcReduction="10000"/>
          </a:bodyPr>
          <a:lstStyle/>
          <a:p>
            <a:r>
              <a:rPr lang="en-US" sz="2200" dirty="0"/>
              <a:t>Your safety is important.</a:t>
            </a:r>
          </a:p>
          <a:p>
            <a:r>
              <a:rPr lang="en-US" sz="2200" dirty="0"/>
              <a:t>Take a break if you need.</a:t>
            </a:r>
          </a:p>
          <a:p>
            <a:r>
              <a:rPr lang="en-US" sz="2200" dirty="0"/>
              <a:t>Today we will be discussing suicide and the effects on the community of suicide bereavement. However, we should avoid oversharing information about real events.</a:t>
            </a:r>
          </a:p>
          <a:p>
            <a:r>
              <a:rPr lang="en-US" sz="2200" dirty="0"/>
              <a:t>In particular, as per the </a:t>
            </a:r>
            <a:r>
              <a:rPr lang="en-US" sz="2200" dirty="0" err="1"/>
              <a:t>Mindframe</a:t>
            </a:r>
            <a:r>
              <a:rPr lang="en-US" sz="2200" dirty="0"/>
              <a:t> guidelines, we should avoid comments regarding means, time and place.</a:t>
            </a:r>
          </a:p>
          <a:p>
            <a:pPr marL="0" indent="0">
              <a:buNone/>
            </a:pPr>
            <a:endParaRPr lang="en-US" sz="2000" dirty="0"/>
          </a:p>
          <a:p>
            <a:pPr marL="0" indent="0">
              <a:buNone/>
            </a:pPr>
            <a:r>
              <a:rPr lang="en-US" sz="2000" i="1" dirty="0"/>
              <a:t>Source: </a:t>
            </a:r>
            <a:r>
              <a:rPr lang="en-US" sz="2000" i="1" dirty="0" err="1"/>
              <a:t>Mindframe</a:t>
            </a:r>
            <a:r>
              <a:rPr lang="en-US" sz="2000" i="1" dirty="0"/>
              <a:t> - a national program supporting safe media reporting, portrayal and communication about suicide, mental health concerns and alcohol and other drugs. </a:t>
            </a:r>
            <a:r>
              <a:rPr lang="en-US" sz="2000" i="1" dirty="0">
                <a:hlinkClick r:id="rId2"/>
              </a:rPr>
              <a:t>https://mindframe.org.au/guidelines#Our-words-matter </a:t>
            </a:r>
            <a:endParaRPr lang="en-US" sz="2000" i="1" dirty="0"/>
          </a:p>
        </p:txBody>
      </p:sp>
    </p:spTree>
    <p:extLst>
      <p:ext uri="{BB962C8B-B14F-4D97-AF65-F5344CB8AC3E}">
        <p14:creationId xmlns:p14="http://schemas.microsoft.com/office/powerpoint/2010/main" val="14371380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502623B-AC0D-2D58-969A-DF625450B4C3}"/>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9F4904-91E1-7FE1-372A-1C18ACE18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CB04EF6-6B7C-AE3A-3EC9-26CC0BDB5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2D2629F-C790-FC34-B660-9BC8A3C488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3CBF38F-A8A5-D2AF-5888-BD2C0CFB9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7D75E11-4D22-A49C-CD96-DB00BACE91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6F7856-DD3D-A46D-2FCF-47D75292F143}"/>
              </a:ext>
            </a:extLst>
          </p:cNvPr>
          <p:cNvSpPr>
            <a:spLocks noGrp="1"/>
          </p:cNvSpPr>
          <p:nvPr>
            <p:ph type="title"/>
          </p:nvPr>
        </p:nvSpPr>
        <p:spPr>
          <a:xfrm>
            <a:off x="981115" y="341466"/>
            <a:ext cx="9895951" cy="1033669"/>
          </a:xfrm>
        </p:spPr>
        <p:txBody>
          <a:bodyPr>
            <a:normAutofit/>
          </a:bodyPr>
          <a:lstStyle/>
          <a:p>
            <a:r>
              <a:rPr lang="en-AU" sz="4000" dirty="0">
                <a:solidFill>
                  <a:srgbClr val="FFFFFF"/>
                </a:solidFill>
              </a:rPr>
              <a:t>Available supports</a:t>
            </a:r>
          </a:p>
        </p:txBody>
      </p:sp>
      <p:graphicFrame>
        <p:nvGraphicFramePr>
          <p:cNvPr id="6" name="Table 5">
            <a:extLst>
              <a:ext uri="{FF2B5EF4-FFF2-40B4-BE49-F238E27FC236}">
                <a16:creationId xmlns:a16="http://schemas.microsoft.com/office/drawing/2014/main" id="{4D2FEB25-448B-561A-95CB-7FF884005FEE}"/>
              </a:ext>
            </a:extLst>
          </p:cNvPr>
          <p:cNvGraphicFramePr>
            <a:graphicFrameLocks noGrp="1"/>
          </p:cNvGraphicFramePr>
          <p:nvPr>
            <p:extLst>
              <p:ext uri="{D42A27DB-BD31-4B8C-83A1-F6EECF244321}">
                <p14:modId xmlns:p14="http://schemas.microsoft.com/office/powerpoint/2010/main" val="3120870609"/>
              </p:ext>
            </p:extLst>
          </p:nvPr>
        </p:nvGraphicFramePr>
        <p:xfrm>
          <a:off x="981115" y="1891970"/>
          <a:ext cx="10614135" cy="4590650"/>
        </p:xfrm>
        <a:graphic>
          <a:graphicData uri="http://schemas.openxmlformats.org/drawingml/2006/table">
            <a:tbl>
              <a:tblPr firstRow="1" firstCol="1" bandRow="1"/>
              <a:tblGrid>
                <a:gridCol w="1727823">
                  <a:extLst>
                    <a:ext uri="{9D8B030D-6E8A-4147-A177-3AD203B41FA5}">
                      <a16:colId xmlns:a16="http://schemas.microsoft.com/office/drawing/2014/main" val="3764052280"/>
                    </a:ext>
                  </a:extLst>
                </a:gridCol>
                <a:gridCol w="3800100">
                  <a:extLst>
                    <a:ext uri="{9D8B030D-6E8A-4147-A177-3AD203B41FA5}">
                      <a16:colId xmlns:a16="http://schemas.microsoft.com/office/drawing/2014/main" val="791136089"/>
                    </a:ext>
                  </a:extLst>
                </a:gridCol>
                <a:gridCol w="4975558">
                  <a:extLst>
                    <a:ext uri="{9D8B030D-6E8A-4147-A177-3AD203B41FA5}">
                      <a16:colId xmlns:a16="http://schemas.microsoft.com/office/drawing/2014/main" val="876070376"/>
                    </a:ext>
                  </a:extLst>
                </a:gridCol>
                <a:gridCol w="110654">
                  <a:extLst>
                    <a:ext uri="{9D8B030D-6E8A-4147-A177-3AD203B41FA5}">
                      <a16:colId xmlns:a16="http://schemas.microsoft.com/office/drawing/2014/main" val="4060187690"/>
                    </a:ext>
                  </a:extLst>
                </a:gridCol>
              </a:tblGrid>
              <a:tr h="254117">
                <a:tc>
                  <a:txBody>
                    <a:bodyPr/>
                    <a:lstStyle/>
                    <a:p>
                      <a:pPr>
                        <a:lnSpc>
                          <a:spcPct val="107000"/>
                        </a:lnSpc>
                        <a:spcBef>
                          <a:spcPts val="200"/>
                        </a:spcBef>
                        <a:spcAft>
                          <a:spcPts val="600"/>
                        </a:spcAft>
                        <a:buNone/>
                      </a:pPr>
                      <a:r>
                        <a:rPr lang="en-AU" sz="2000" b="1" dirty="0">
                          <a:solidFill>
                            <a:srgbClr val="FFFFFF"/>
                          </a:solidFill>
                          <a:effectLst/>
                          <a:latin typeface="Aptos Narrow" panose="020B0004020202020204" pitchFamily="34" charset="0"/>
                          <a:ea typeface="Arial" panose="020B0604020202020204" pitchFamily="34" charset="0"/>
                          <a:cs typeface="Times New Roman" panose="02020603050405020304" pitchFamily="18" charset="0"/>
                        </a:rPr>
                        <a:t>Service</a:t>
                      </a:r>
                      <a:endParaRPr lang="en-AU" sz="2000" dirty="0">
                        <a:effectLst/>
                        <a:latin typeface="Aptos Narrow" panose="020B0004020202020204" pitchFamily="34" charset="0"/>
                        <a:ea typeface="Arial" panose="020B0604020202020204" pitchFamily="34" charset="0"/>
                        <a:cs typeface="Times New Roman" panose="02020603050405020304" pitchFamily="18" charset="0"/>
                      </a:endParaRPr>
                    </a:p>
                  </a:txBody>
                  <a:tcPr marL="85254" marR="852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nSpc>
                          <a:spcPct val="107000"/>
                        </a:lnSpc>
                        <a:spcBef>
                          <a:spcPts val="200"/>
                        </a:spcBef>
                        <a:spcAft>
                          <a:spcPts val="600"/>
                        </a:spcAft>
                        <a:buNone/>
                      </a:pPr>
                      <a:r>
                        <a:rPr lang="en-AU" sz="2000" b="1" dirty="0">
                          <a:solidFill>
                            <a:srgbClr val="FFFFFF"/>
                          </a:solidFill>
                          <a:effectLst/>
                          <a:latin typeface="Aptos Narrow" panose="020B0004020202020204" pitchFamily="34" charset="0"/>
                          <a:ea typeface="Arial" panose="020B0604020202020204" pitchFamily="34" charset="0"/>
                          <a:cs typeface="Times New Roman" panose="02020603050405020304" pitchFamily="18" charset="0"/>
                        </a:rPr>
                        <a:t>Contact details</a:t>
                      </a:r>
                      <a:endParaRPr lang="en-AU" sz="2000" dirty="0">
                        <a:effectLst/>
                        <a:latin typeface="Aptos Narrow" panose="020B0004020202020204" pitchFamily="34" charset="0"/>
                        <a:ea typeface="Arial" panose="020B0604020202020204" pitchFamily="34" charset="0"/>
                        <a:cs typeface="Times New Roman" panose="02020603050405020304" pitchFamily="18" charset="0"/>
                      </a:endParaRPr>
                    </a:p>
                  </a:txBody>
                  <a:tcPr marL="85254" marR="852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gridSpan="2">
                  <a:txBody>
                    <a:bodyPr/>
                    <a:lstStyle/>
                    <a:p>
                      <a:pPr>
                        <a:lnSpc>
                          <a:spcPct val="107000"/>
                        </a:lnSpc>
                        <a:spcBef>
                          <a:spcPts val="200"/>
                        </a:spcBef>
                        <a:spcAft>
                          <a:spcPts val="600"/>
                        </a:spcAft>
                        <a:buNone/>
                      </a:pPr>
                      <a:r>
                        <a:rPr lang="en-AU" sz="2000" b="1" dirty="0">
                          <a:solidFill>
                            <a:srgbClr val="FFFFFF"/>
                          </a:solidFill>
                          <a:effectLst/>
                          <a:latin typeface="Aptos Narrow" panose="020B0004020202020204" pitchFamily="34" charset="0"/>
                          <a:ea typeface="Arial" panose="020B0604020202020204" pitchFamily="34" charset="0"/>
                          <a:cs typeface="Times New Roman" panose="02020603050405020304" pitchFamily="18" charset="0"/>
                        </a:rPr>
                        <a:t>Service provision</a:t>
                      </a:r>
                      <a:endParaRPr lang="en-AU" sz="2000" dirty="0">
                        <a:effectLst/>
                        <a:latin typeface="Aptos Narrow" panose="020B0004020202020204" pitchFamily="34" charset="0"/>
                        <a:ea typeface="Arial" panose="020B0604020202020204" pitchFamily="34" charset="0"/>
                        <a:cs typeface="Times New Roman" panose="02020603050405020304" pitchFamily="18" charset="0"/>
                      </a:endParaRPr>
                    </a:p>
                  </a:txBody>
                  <a:tcPr marL="85254" marR="852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hMerge="1">
                  <a:txBody>
                    <a:bodyPr/>
                    <a:lstStyle/>
                    <a:p>
                      <a:endParaRPr lang="en-AU"/>
                    </a:p>
                  </a:txBody>
                  <a:tcPr/>
                </a:tc>
                <a:extLst>
                  <a:ext uri="{0D108BD9-81ED-4DB2-BD59-A6C34878D82A}">
                    <a16:rowId xmlns:a16="http://schemas.microsoft.com/office/drawing/2014/main" val="3660647605"/>
                  </a:ext>
                </a:extLst>
              </a:tr>
              <a:tr h="957786">
                <a:tc>
                  <a:txBody>
                    <a:bodyPr/>
                    <a:lstStyle/>
                    <a:p>
                      <a:pPr>
                        <a:lnSpc>
                          <a:spcPct val="107000"/>
                        </a:lnSpc>
                        <a:spcBef>
                          <a:spcPts val="200"/>
                        </a:spcBef>
                        <a:spcAft>
                          <a:spcPts val="600"/>
                        </a:spcAft>
                        <a:buNone/>
                      </a:pPr>
                      <a:r>
                        <a:rPr lang="en-AU" sz="2000" b="1" dirty="0">
                          <a:solidFill>
                            <a:srgbClr val="000000"/>
                          </a:solidFill>
                          <a:effectLst/>
                          <a:latin typeface="Aptos Narrow" panose="020B0004020202020204" pitchFamily="34" charset="0"/>
                          <a:ea typeface="Arial" panose="020B0604020202020204" pitchFamily="34" charset="0"/>
                          <a:cs typeface="Times New Roman" panose="02020603050405020304" pitchFamily="18" charset="0"/>
                        </a:rPr>
                        <a:t>Lifeline </a:t>
                      </a:r>
                      <a:endParaRPr lang="en-AU" sz="2000" dirty="0">
                        <a:effectLst/>
                        <a:latin typeface="Aptos Narrow" panose="020B0004020202020204" pitchFamily="34" charset="0"/>
                        <a:ea typeface="Arial" panose="020B0604020202020204" pitchFamily="34" charset="0"/>
                        <a:cs typeface="Times New Roman" panose="02020603050405020304" pitchFamily="18" charset="0"/>
                      </a:endParaRPr>
                    </a:p>
                    <a:p>
                      <a:pPr>
                        <a:lnSpc>
                          <a:spcPct val="107000"/>
                        </a:lnSpc>
                        <a:spcBef>
                          <a:spcPts val="200"/>
                        </a:spcBef>
                        <a:spcAft>
                          <a:spcPts val="600"/>
                        </a:spcAft>
                        <a:buNone/>
                      </a:pPr>
                      <a:r>
                        <a:rPr lang="en-AU" sz="2000" b="1" dirty="0">
                          <a:solidFill>
                            <a:srgbClr val="000000"/>
                          </a:solidFill>
                          <a:effectLst/>
                          <a:latin typeface="Aptos Narrow" panose="020B0004020202020204" pitchFamily="34" charset="0"/>
                          <a:ea typeface="Arial" panose="020B0604020202020204" pitchFamily="34" charset="0"/>
                          <a:cs typeface="Times New Roman" panose="02020603050405020304" pitchFamily="18" charset="0"/>
                        </a:rPr>
                        <a:t>	</a:t>
                      </a:r>
                      <a:endParaRPr lang="en-AU" sz="2000" dirty="0">
                        <a:effectLst/>
                        <a:latin typeface="Aptos Narrow" panose="020B0004020202020204" pitchFamily="34" charset="0"/>
                        <a:ea typeface="Arial" panose="020B0604020202020204" pitchFamily="34" charset="0"/>
                        <a:cs typeface="Times New Roman" panose="02020603050405020304" pitchFamily="18" charset="0"/>
                      </a:endParaRPr>
                    </a:p>
                    <a:p>
                      <a:pPr>
                        <a:lnSpc>
                          <a:spcPct val="107000"/>
                        </a:lnSpc>
                        <a:spcBef>
                          <a:spcPts val="200"/>
                        </a:spcBef>
                        <a:spcAft>
                          <a:spcPts val="600"/>
                        </a:spcAft>
                        <a:buNone/>
                      </a:pPr>
                      <a:r>
                        <a:rPr lang="en-AU" sz="2000" b="1" dirty="0">
                          <a:effectLst/>
                          <a:latin typeface="Aptos Narrow" panose="020B0004020202020204" pitchFamily="34" charset="0"/>
                          <a:ea typeface="Arial" panose="020B0604020202020204" pitchFamily="34" charset="0"/>
                          <a:cs typeface="Times New Roman" panose="02020603050405020304" pitchFamily="18" charset="0"/>
                        </a:rPr>
                        <a:t> </a:t>
                      </a:r>
                      <a:endParaRPr lang="en-AU" sz="2000" dirty="0">
                        <a:effectLst/>
                        <a:latin typeface="Aptos Narrow" panose="020B0004020202020204" pitchFamily="34" charset="0"/>
                        <a:ea typeface="Arial" panose="020B0604020202020204" pitchFamily="34" charset="0"/>
                        <a:cs typeface="Times New Roman" panose="02020603050405020304" pitchFamily="18" charset="0"/>
                      </a:endParaRPr>
                    </a:p>
                  </a:txBody>
                  <a:tcPr marL="85254" marR="85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nSpc>
                          <a:spcPct val="107000"/>
                        </a:lnSpc>
                        <a:spcBef>
                          <a:spcPts val="200"/>
                        </a:spcBef>
                        <a:spcAft>
                          <a:spcPts val="200"/>
                        </a:spcAft>
                        <a:buNone/>
                      </a:pPr>
                      <a:r>
                        <a:rPr lang="en-AU" sz="2000" dirty="0">
                          <a:effectLst/>
                          <a:latin typeface="Aptos Narrow" panose="020B0004020202020204" pitchFamily="34" charset="0"/>
                          <a:ea typeface="Arial" panose="020B0604020202020204" pitchFamily="34" charset="0"/>
                          <a:cs typeface="Times New Roman" panose="02020603050405020304" pitchFamily="18" charset="0"/>
                        </a:rPr>
                        <a:t>Call: 13 11 14 </a:t>
                      </a:r>
                    </a:p>
                    <a:p>
                      <a:pPr>
                        <a:lnSpc>
                          <a:spcPct val="107000"/>
                        </a:lnSpc>
                        <a:spcBef>
                          <a:spcPts val="200"/>
                        </a:spcBef>
                        <a:spcAft>
                          <a:spcPts val="200"/>
                        </a:spcAft>
                        <a:buNone/>
                      </a:pPr>
                      <a:r>
                        <a:rPr lang="en-AU" sz="2000" dirty="0">
                          <a:effectLst/>
                          <a:latin typeface="Aptos Narrow" panose="020B0004020202020204" pitchFamily="34" charset="0"/>
                          <a:ea typeface="Arial" panose="020B0604020202020204" pitchFamily="34" charset="0"/>
                          <a:cs typeface="Times New Roman" panose="02020603050405020304" pitchFamily="18" charset="0"/>
                        </a:rPr>
                        <a:t>Text: 0477 13 11 14 </a:t>
                      </a:r>
                    </a:p>
                    <a:p>
                      <a:pPr>
                        <a:lnSpc>
                          <a:spcPct val="107000"/>
                        </a:lnSpc>
                        <a:spcBef>
                          <a:spcPts val="200"/>
                        </a:spcBef>
                        <a:spcAft>
                          <a:spcPts val="200"/>
                        </a:spcAft>
                        <a:buNone/>
                      </a:pPr>
                      <a:r>
                        <a:rPr lang="en-AU" sz="2000" dirty="0">
                          <a:effectLst/>
                          <a:latin typeface="Aptos Narrow" panose="020B0004020202020204" pitchFamily="34" charset="0"/>
                          <a:ea typeface="Arial" panose="020B0604020202020204" pitchFamily="34" charset="0"/>
                          <a:cs typeface="Times New Roman" panose="02020603050405020304" pitchFamily="18" charset="0"/>
                        </a:rPr>
                        <a:t>Visit: </a:t>
                      </a:r>
                      <a:r>
                        <a:rPr lang="en-AU" sz="2000" u="sng" dirty="0">
                          <a:solidFill>
                            <a:srgbClr val="000000"/>
                          </a:solidFill>
                          <a:effectLst/>
                          <a:latin typeface="Aptos Narrow" panose="020B0004020202020204" pitchFamily="34" charset="0"/>
                          <a:ea typeface="Arial" panose="020B0604020202020204" pitchFamily="34" charset="0"/>
                          <a:cs typeface="Times New Roman" panose="02020603050405020304" pitchFamily="18" charset="0"/>
                          <a:hlinkClick r:id="rId2"/>
                        </a:rPr>
                        <a:t>lifeline.org.au</a:t>
                      </a:r>
                      <a:endParaRPr lang="en-AU" sz="2000" dirty="0">
                        <a:effectLst/>
                        <a:latin typeface="Aptos Narrow" panose="020B0004020202020204" pitchFamily="34" charset="0"/>
                        <a:ea typeface="Arial" panose="020B0604020202020204" pitchFamily="34" charset="0"/>
                        <a:cs typeface="Times New Roman" panose="02020603050405020304" pitchFamily="18" charset="0"/>
                      </a:endParaRPr>
                    </a:p>
                  </a:txBody>
                  <a:tcPr marL="85254" marR="85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Bef>
                          <a:spcPts val="200"/>
                        </a:spcBef>
                        <a:spcAft>
                          <a:spcPts val="200"/>
                        </a:spcAft>
                        <a:buNone/>
                      </a:pPr>
                      <a:r>
                        <a:rPr lang="en-AU" sz="2000" dirty="0">
                          <a:effectLst/>
                          <a:latin typeface="Aptos Narrow" panose="020B0004020202020204" pitchFamily="34" charset="0"/>
                          <a:ea typeface="Arial" panose="020B0604020202020204" pitchFamily="34" charset="0"/>
                          <a:cs typeface="Times New Roman" panose="02020603050405020304" pitchFamily="18" charset="0"/>
                        </a:rPr>
                        <a:t>Free 24/7 crisis support</a:t>
                      </a:r>
                    </a:p>
                  </a:txBody>
                  <a:tcPr marL="85254" marR="85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Bef>
                          <a:spcPts val="200"/>
                        </a:spcBef>
                        <a:spcAft>
                          <a:spcPts val="600"/>
                        </a:spcAft>
                        <a:buNone/>
                      </a:pPr>
                      <a:r>
                        <a:rPr lang="en-AU" sz="1400" dirty="0">
                          <a:effectLst/>
                          <a:latin typeface="Arial" panose="020B0604020202020204" pitchFamily="34" charset="0"/>
                          <a:ea typeface="Arial" panose="020B060402020202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330287429"/>
                  </a:ext>
                </a:extLst>
              </a:tr>
              <a:tr h="542343">
                <a:tc>
                  <a:txBody>
                    <a:bodyPr/>
                    <a:lstStyle/>
                    <a:p>
                      <a:pPr>
                        <a:lnSpc>
                          <a:spcPct val="107000"/>
                        </a:lnSpc>
                        <a:spcBef>
                          <a:spcPts val="200"/>
                        </a:spcBef>
                        <a:spcAft>
                          <a:spcPts val="600"/>
                        </a:spcAft>
                        <a:buNone/>
                      </a:pPr>
                      <a:r>
                        <a:rPr lang="en-AU" sz="2000" b="1">
                          <a:solidFill>
                            <a:srgbClr val="000000"/>
                          </a:solidFill>
                          <a:effectLst/>
                          <a:latin typeface="Aptos Narrow" panose="020B0004020202020204" pitchFamily="34" charset="0"/>
                          <a:ea typeface="Arial" panose="020B0604020202020204" pitchFamily="34" charset="0"/>
                          <a:cs typeface="Times New Roman" panose="02020603050405020304" pitchFamily="18" charset="0"/>
                        </a:rPr>
                        <a:t>13YARN </a:t>
                      </a:r>
                      <a:endParaRPr lang="en-AU" sz="2000">
                        <a:effectLst/>
                        <a:latin typeface="Aptos Narrow" panose="020B0004020202020204" pitchFamily="34" charset="0"/>
                        <a:ea typeface="Arial" panose="020B0604020202020204" pitchFamily="34" charset="0"/>
                        <a:cs typeface="Times New Roman" panose="02020603050405020304" pitchFamily="18" charset="0"/>
                      </a:endParaRPr>
                    </a:p>
                  </a:txBody>
                  <a:tcPr marL="85254" marR="85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nSpc>
                          <a:spcPct val="107000"/>
                        </a:lnSpc>
                        <a:spcBef>
                          <a:spcPts val="200"/>
                        </a:spcBef>
                        <a:spcAft>
                          <a:spcPts val="200"/>
                        </a:spcAft>
                        <a:buNone/>
                      </a:pPr>
                      <a:r>
                        <a:rPr lang="en-AU" sz="2000">
                          <a:effectLst/>
                          <a:latin typeface="Aptos Narrow" panose="020B0004020202020204" pitchFamily="34" charset="0"/>
                          <a:ea typeface="Arial" panose="020B0604020202020204" pitchFamily="34" charset="0"/>
                          <a:cs typeface="Times New Roman" panose="02020603050405020304" pitchFamily="18" charset="0"/>
                        </a:rPr>
                        <a:t>Call: 13 92 76 </a:t>
                      </a:r>
                    </a:p>
                    <a:p>
                      <a:pPr>
                        <a:lnSpc>
                          <a:spcPct val="107000"/>
                        </a:lnSpc>
                        <a:spcBef>
                          <a:spcPts val="200"/>
                        </a:spcBef>
                        <a:spcAft>
                          <a:spcPts val="200"/>
                        </a:spcAft>
                        <a:buNone/>
                      </a:pPr>
                      <a:r>
                        <a:rPr lang="en-AU" sz="2000">
                          <a:effectLst/>
                          <a:latin typeface="Aptos Narrow" panose="020B0004020202020204" pitchFamily="34" charset="0"/>
                          <a:ea typeface="Arial" panose="020B0604020202020204" pitchFamily="34" charset="0"/>
                          <a:cs typeface="Times New Roman" panose="02020603050405020304" pitchFamily="18" charset="0"/>
                        </a:rPr>
                        <a:t>Visit: </a:t>
                      </a:r>
                      <a:r>
                        <a:rPr lang="en-AU" sz="2000" u="sng">
                          <a:solidFill>
                            <a:srgbClr val="000000"/>
                          </a:solidFill>
                          <a:effectLst/>
                          <a:latin typeface="Aptos Narrow" panose="020B0004020202020204" pitchFamily="34" charset="0"/>
                          <a:ea typeface="Arial" panose="020B0604020202020204" pitchFamily="34" charset="0"/>
                          <a:cs typeface="Times New Roman" panose="02020603050405020304" pitchFamily="18" charset="0"/>
                          <a:hlinkClick r:id="rId3"/>
                        </a:rPr>
                        <a:t>13yarn.org.au</a:t>
                      </a:r>
                      <a:endParaRPr lang="en-AU" sz="2000">
                        <a:effectLst/>
                        <a:latin typeface="Aptos Narrow" panose="020B0004020202020204" pitchFamily="34" charset="0"/>
                        <a:ea typeface="Arial" panose="020B0604020202020204" pitchFamily="34" charset="0"/>
                        <a:cs typeface="Times New Roman" panose="02020603050405020304" pitchFamily="18" charset="0"/>
                      </a:endParaRPr>
                    </a:p>
                  </a:txBody>
                  <a:tcPr marL="85254" marR="85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Bef>
                          <a:spcPts val="200"/>
                        </a:spcBef>
                        <a:spcAft>
                          <a:spcPts val="200"/>
                        </a:spcAft>
                        <a:buNone/>
                      </a:pPr>
                      <a:r>
                        <a:rPr lang="en-AU" sz="2000" dirty="0">
                          <a:effectLst/>
                          <a:latin typeface="Aptos Narrow" panose="020B0004020202020204" pitchFamily="34" charset="0"/>
                          <a:ea typeface="Arial" panose="020B0604020202020204" pitchFamily="34" charset="0"/>
                          <a:cs typeface="Times New Roman" panose="02020603050405020304" pitchFamily="18" charset="0"/>
                        </a:rPr>
                        <a:t>Free 24/7 Aboriginal and Torres Strait Islander service</a:t>
                      </a:r>
                    </a:p>
                  </a:txBody>
                  <a:tcPr marL="85254" marR="85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Bef>
                          <a:spcPts val="200"/>
                        </a:spcBef>
                        <a:spcAft>
                          <a:spcPts val="600"/>
                        </a:spcAft>
                        <a:buNone/>
                      </a:pPr>
                      <a:r>
                        <a:rPr lang="en-AU" sz="1400">
                          <a:effectLst/>
                          <a:latin typeface="Arial" panose="020B0604020202020204" pitchFamily="34" charset="0"/>
                          <a:ea typeface="Arial" panose="020B060402020202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3376933526"/>
                  </a:ext>
                </a:extLst>
              </a:tr>
              <a:tr h="605952">
                <a:tc>
                  <a:txBody>
                    <a:bodyPr/>
                    <a:lstStyle/>
                    <a:p>
                      <a:pPr>
                        <a:lnSpc>
                          <a:spcPct val="107000"/>
                        </a:lnSpc>
                        <a:spcBef>
                          <a:spcPts val="200"/>
                        </a:spcBef>
                        <a:spcAft>
                          <a:spcPts val="600"/>
                        </a:spcAft>
                        <a:buNone/>
                      </a:pPr>
                      <a:r>
                        <a:rPr lang="en-AU" sz="2000" b="1">
                          <a:solidFill>
                            <a:srgbClr val="000000"/>
                          </a:solidFill>
                          <a:effectLst/>
                          <a:latin typeface="Aptos Narrow" panose="020B0004020202020204" pitchFamily="34" charset="0"/>
                          <a:ea typeface="Arial" panose="020B0604020202020204" pitchFamily="34" charset="0"/>
                          <a:cs typeface="Times New Roman" panose="02020603050405020304" pitchFamily="18" charset="0"/>
                        </a:rPr>
                        <a:t>Kids Helpline </a:t>
                      </a:r>
                      <a:endParaRPr lang="en-AU" sz="2000">
                        <a:effectLst/>
                        <a:latin typeface="Aptos Narrow" panose="020B0004020202020204" pitchFamily="34" charset="0"/>
                        <a:ea typeface="Arial" panose="020B0604020202020204" pitchFamily="34" charset="0"/>
                        <a:cs typeface="Times New Roman" panose="02020603050405020304" pitchFamily="18" charset="0"/>
                      </a:endParaRPr>
                    </a:p>
                    <a:p>
                      <a:pPr>
                        <a:lnSpc>
                          <a:spcPct val="107000"/>
                        </a:lnSpc>
                        <a:spcBef>
                          <a:spcPts val="200"/>
                        </a:spcBef>
                        <a:spcAft>
                          <a:spcPts val="600"/>
                        </a:spcAft>
                        <a:buNone/>
                      </a:pPr>
                      <a:r>
                        <a:rPr lang="en-AU" sz="2000" b="1">
                          <a:effectLst/>
                          <a:latin typeface="Aptos Narrow" panose="020B0004020202020204" pitchFamily="34" charset="0"/>
                          <a:ea typeface="Arial" panose="020B0604020202020204" pitchFamily="34" charset="0"/>
                          <a:cs typeface="Times New Roman" panose="02020603050405020304" pitchFamily="18" charset="0"/>
                        </a:rPr>
                        <a:t> </a:t>
                      </a:r>
                      <a:endParaRPr lang="en-AU" sz="2000">
                        <a:effectLst/>
                        <a:latin typeface="Aptos Narrow" panose="020B0004020202020204" pitchFamily="34" charset="0"/>
                        <a:ea typeface="Arial" panose="020B0604020202020204" pitchFamily="34" charset="0"/>
                        <a:cs typeface="Times New Roman" panose="02020603050405020304" pitchFamily="18" charset="0"/>
                      </a:endParaRPr>
                    </a:p>
                  </a:txBody>
                  <a:tcPr marL="85254" marR="85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nSpc>
                          <a:spcPct val="107000"/>
                        </a:lnSpc>
                        <a:spcBef>
                          <a:spcPts val="200"/>
                        </a:spcBef>
                        <a:spcAft>
                          <a:spcPts val="200"/>
                        </a:spcAft>
                        <a:buNone/>
                      </a:pPr>
                      <a:r>
                        <a:rPr lang="en-AU" sz="2000">
                          <a:effectLst/>
                          <a:latin typeface="Aptos Narrow" panose="020B0004020202020204" pitchFamily="34" charset="0"/>
                          <a:ea typeface="Arial" panose="020B0604020202020204" pitchFamily="34" charset="0"/>
                          <a:cs typeface="Times New Roman" panose="02020603050405020304" pitchFamily="18" charset="0"/>
                        </a:rPr>
                        <a:t>Call: 1800 55 1800</a:t>
                      </a:r>
                    </a:p>
                    <a:p>
                      <a:pPr>
                        <a:lnSpc>
                          <a:spcPct val="107000"/>
                        </a:lnSpc>
                        <a:spcBef>
                          <a:spcPts val="200"/>
                        </a:spcBef>
                        <a:spcAft>
                          <a:spcPts val="200"/>
                        </a:spcAft>
                        <a:buNone/>
                      </a:pPr>
                      <a:r>
                        <a:rPr lang="en-AU" sz="2000">
                          <a:effectLst/>
                          <a:latin typeface="Aptos Narrow" panose="020B0004020202020204" pitchFamily="34" charset="0"/>
                          <a:ea typeface="Arial" panose="020B0604020202020204" pitchFamily="34" charset="0"/>
                          <a:cs typeface="Times New Roman" panose="02020603050405020304" pitchFamily="18" charset="0"/>
                        </a:rPr>
                        <a:t>Visit:  </a:t>
                      </a:r>
                      <a:r>
                        <a:rPr lang="en-AU" sz="2000" u="sng">
                          <a:solidFill>
                            <a:srgbClr val="000000"/>
                          </a:solidFill>
                          <a:effectLst/>
                          <a:latin typeface="Aptos Narrow" panose="020B0004020202020204" pitchFamily="34" charset="0"/>
                          <a:ea typeface="Arial" panose="020B0604020202020204" pitchFamily="34" charset="0"/>
                          <a:cs typeface="Times New Roman" panose="02020603050405020304" pitchFamily="18" charset="0"/>
                          <a:hlinkClick r:id="rId4"/>
                        </a:rPr>
                        <a:t>kidshelpline.com.au</a:t>
                      </a:r>
                      <a:endParaRPr lang="en-AU" sz="2000">
                        <a:effectLst/>
                        <a:latin typeface="Aptos Narrow" panose="020B0004020202020204" pitchFamily="34" charset="0"/>
                        <a:ea typeface="Arial" panose="020B0604020202020204" pitchFamily="34" charset="0"/>
                        <a:cs typeface="Times New Roman" panose="02020603050405020304" pitchFamily="18" charset="0"/>
                      </a:endParaRPr>
                    </a:p>
                  </a:txBody>
                  <a:tcPr marL="85254" marR="85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Bef>
                          <a:spcPts val="200"/>
                        </a:spcBef>
                        <a:spcAft>
                          <a:spcPts val="200"/>
                        </a:spcAft>
                        <a:buNone/>
                      </a:pPr>
                      <a:r>
                        <a:rPr lang="en-AU" sz="2000" dirty="0">
                          <a:effectLst/>
                          <a:latin typeface="Aptos Narrow" panose="020B0004020202020204" pitchFamily="34" charset="0"/>
                          <a:ea typeface="Arial" panose="020B0604020202020204" pitchFamily="34" charset="0"/>
                          <a:cs typeface="Times New Roman" panose="02020603050405020304" pitchFamily="18" charset="0"/>
                        </a:rPr>
                        <a:t>Free 24/7 support for young people aged 5-25.</a:t>
                      </a:r>
                    </a:p>
                  </a:txBody>
                  <a:tcPr marL="85254" marR="85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Bef>
                          <a:spcPts val="200"/>
                        </a:spcBef>
                        <a:spcAft>
                          <a:spcPts val="600"/>
                        </a:spcAft>
                        <a:buNone/>
                      </a:pPr>
                      <a:r>
                        <a:rPr lang="en-AU" sz="1400">
                          <a:effectLst/>
                          <a:latin typeface="Arial" panose="020B0604020202020204" pitchFamily="34" charset="0"/>
                          <a:ea typeface="Arial" panose="020B060402020202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260829077"/>
                  </a:ext>
                </a:extLst>
              </a:tr>
              <a:tr h="605952">
                <a:tc>
                  <a:txBody>
                    <a:bodyPr/>
                    <a:lstStyle/>
                    <a:p>
                      <a:pPr>
                        <a:lnSpc>
                          <a:spcPct val="107000"/>
                        </a:lnSpc>
                        <a:spcBef>
                          <a:spcPts val="200"/>
                        </a:spcBef>
                        <a:spcAft>
                          <a:spcPts val="600"/>
                        </a:spcAft>
                        <a:buNone/>
                      </a:pPr>
                      <a:r>
                        <a:rPr lang="en-AU" sz="2000" b="1">
                          <a:solidFill>
                            <a:srgbClr val="000000"/>
                          </a:solidFill>
                          <a:effectLst/>
                          <a:latin typeface="Aptos Narrow" panose="020B0004020202020204" pitchFamily="34" charset="0"/>
                          <a:ea typeface="Arial" panose="020B0604020202020204" pitchFamily="34" charset="0"/>
                          <a:cs typeface="Times New Roman" panose="02020603050405020304" pitchFamily="18" charset="0"/>
                        </a:rPr>
                        <a:t>Qlife </a:t>
                      </a:r>
                      <a:endParaRPr lang="en-AU" sz="2000">
                        <a:effectLst/>
                        <a:latin typeface="Aptos Narrow" panose="020B0004020202020204" pitchFamily="34" charset="0"/>
                        <a:ea typeface="Arial" panose="020B0604020202020204" pitchFamily="34" charset="0"/>
                        <a:cs typeface="Times New Roman" panose="02020603050405020304" pitchFamily="18" charset="0"/>
                      </a:endParaRPr>
                    </a:p>
                    <a:p>
                      <a:pPr>
                        <a:lnSpc>
                          <a:spcPct val="107000"/>
                        </a:lnSpc>
                        <a:spcBef>
                          <a:spcPts val="200"/>
                        </a:spcBef>
                        <a:spcAft>
                          <a:spcPts val="600"/>
                        </a:spcAft>
                        <a:buNone/>
                      </a:pPr>
                      <a:r>
                        <a:rPr lang="en-AU" sz="2000" b="1">
                          <a:effectLst/>
                          <a:latin typeface="Aptos Narrow" panose="020B0004020202020204" pitchFamily="34" charset="0"/>
                          <a:ea typeface="Arial" panose="020B0604020202020204" pitchFamily="34" charset="0"/>
                          <a:cs typeface="Times New Roman" panose="02020603050405020304" pitchFamily="18" charset="0"/>
                        </a:rPr>
                        <a:t> </a:t>
                      </a:r>
                      <a:endParaRPr lang="en-AU" sz="2000">
                        <a:effectLst/>
                        <a:latin typeface="Aptos Narrow" panose="020B0004020202020204" pitchFamily="34" charset="0"/>
                        <a:ea typeface="Arial" panose="020B0604020202020204" pitchFamily="34" charset="0"/>
                        <a:cs typeface="Times New Roman" panose="02020603050405020304" pitchFamily="18" charset="0"/>
                      </a:endParaRPr>
                    </a:p>
                  </a:txBody>
                  <a:tcPr marL="85254" marR="85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nSpc>
                          <a:spcPct val="107000"/>
                        </a:lnSpc>
                        <a:spcBef>
                          <a:spcPts val="200"/>
                        </a:spcBef>
                        <a:spcAft>
                          <a:spcPts val="200"/>
                        </a:spcAft>
                        <a:buNone/>
                      </a:pPr>
                      <a:r>
                        <a:rPr lang="en-AU" sz="2000">
                          <a:effectLst/>
                          <a:latin typeface="Aptos Narrow" panose="020B0004020202020204" pitchFamily="34" charset="0"/>
                          <a:ea typeface="Arial" panose="020B0604020202020204" pitchFamily="34" charset="0"/>
                          <a:cs typeface="Times New Roman" panose="02020603050405020304" pitchFamily="18" charset="0"/>
                        </a:rPr>
                        <a:t>Call: 1800 184 527 </a:t>
                      </a:r>
                    </a:p>
                    <a:p>
                      <a:pPr>
                        <a:lnSpc>
                          <a:spcPct val="107000"/>
                        </a:lnSpc>
                        <a:spcBef>
                          <a:spcPts val="200"/>
                        </a:spcBef>
                        <a:spcAft>
                          <a:spcPts val="200"/>
                        </a:spcAft>
                        <a:buNone/>
                      </a:pPr>
                      <a:r>
                        <a:rPr lang="en-AU" sz="2000">
                          <a:effectLst/>
                          <a:latin typeface="Aptos Narrow" panose="020B0004020202020204" pitchFamily="34" charset="0"/>
                          <a:ea typeface="Arial" panose="020B0604020202020204" pitchFamily="34" charset="0"/>
                          <a:cs typeface="Times New Roman" panose="02020603050405020304" pitchFamily="18" charset="0"/>
                        </a:rPr>
                        <a:t>Visit: </a:t>
                      </a:r>
                      <a:r>
                        <a:rPr lang="en-AU" sz="2000" u="sng">
                          <a:solidFill>
                            <a:srgbClr val="000000"/>
                          </a:solidFill>
                          <a:effectLst/>
                          <a:latin typeface="Aptos Narrow" panose="020B0004020202020204" pitchFamily="34" charset="0"/>
                          <a:ea typeface="Arial" panose="020B0604020202020204" pitchFamily="34" charset="0"/>
                          <a:cs typeface="Times New Roman" panose="02020603050405020304" pitchFamily="18" charset="0"/>
                          <a:hlinkClick r:id="rId5"/>
                        </a:rPr>
                        <a:t>qlife.org.au</a:t>
                      </a:r>
                      <a:endParaRPr lang="en-AU" sz="2000">
                        <a:effectLst/>
                        <a:latin typeface="Aptos Narrow" panose="020B0004020202020204" pitchFamily="34" charset="0"/>
                        <a:ea typeface="Arial" panose="020B0604020202020204" pitchFamily="34" charset="0"/>
                        <a:cs typeface="Times New Roman" panose="02020603050405020304" pitchFamily="18" charset="0"/>
                      </a:endParaRPr>
                    </a:p>
                  </a:txBody>
                  <a:tcPr marL="85254" marR="85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Bef>
                          <a:spcPts val="200"/>
                        </a:spcBef>
                        <a:spcAft>
                          <a:spcPts val="200"/>
                        </a:spcAft>
                        <a:buNone/>
                      </a:pPr>
                      <a:r>
                        <a:rPr lang="en-AU" sz="2000" dirty="0">
                          <a:effectLst/>
                          <a:latin typeface="Aptos Narrow" panose="020B0004020202020204" pitchFamily="34" charset="0"/>
                          <a:ea typeface="Arial" panose="020B0604020202020204" pitchFamily="34" charset="0"/>
                          <a:cs typeface="Times New Roman" panose="02020603050405020304" pitchFamily="18" charset="0"/>
                        </a:rPr>
                        <a:t>Free 3pm – midnight LGBTIQA+ service</a:t>
                      </a:r>
                    </a:p>
                  </a:txBody>
                  <a:tcPr marL="85254" marR="85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Bef>
                          <a:spcPts val="200"/>
                        </a:spcBef>
                        <a:spcAft>
                          <a:spcPts val="600"/>
                        </a:spcAft>
                        <a:buNone/>
                      </a:pPr>
                      <a:r>
                        <a:rPr lang="en-AU" sz="1400">
                          <a:effectLst/>
                          <a:latin typeface="Arial" panose="020B0604020202020204" pitchFamily="34" charset="0"/>
                          <a:ea typeface="Arial" panose="020B060402020202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3111949950"/>
                  </a:ext>
                </a:extLst>
              </a:tr>
              <a:tr h="927970">
                <a:tc>
                  <a:txBody>
                    <a:bodyPr/>
                    <a:lstStyle/>
                    <a:p>
                      <a:pPr>
                        <a:lnSpc>
                          <a:spcPct val="107000"/>
                        </a:lnSpc>
                        <a:spcBef>
                          <a:spcPts val="200"/>
                        </a:spcBef>
                        <a:spcAft>
                          <a:spcPts val="600"/>
                        </a:spcAft>
                        <a:buNone/>
                      </a:pPr>
                      <a:r>
                        <a:rPr lang="en-AU" sz="2000" b="1" dirty="0">
                          <a:solidFill>
                            <a:srgbClr val="000000"/>
                          </a:solidFill>
                          <a:effectLst/>
                          <a:latin typeface="Aptos Narrow" panose="020B0004020202020204" pitchFamily="34" charset="0"/>
                          <a:ea typeface="Arial" panose="020B0604020202020204" pitchFamily="34" charset="0"/>
                          <a:cs typeface="Times New Roman" panose="02020603050405020304" pitchFamily="18" charset="0"/>
                        </a:rPr>
                        <a:t>Suicide Call Back Service</a:t>
                      </a:r>
                      <a:endParaRPr lang="en-AU" sz="2000" dirty="0">
                        <a:effectLst/>
                        <a:latin typeface="Aptos Narrow" panose="020B0004020202020204" pitchFamily="34" charset="0"/>
                        <a:ea typeface="Arial" panose="020B0604020202020204" pitchFamily="34" charset="0"/>
                        <a:cs typeface="Times New Roman" panose="02020603050405020304" pitchFamily="18" charset="0"/>
                      </a:endParaRPr>
                    </a:p>
                  </a:txBody>
                  <a:tcPr marL="85254" marR="85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nSpc>
                          <a:spcPct val="107000"/>
                        </a:lnSpc>
                        <a:spcBef>
                          <a:spcPts val="200"/>
                        </a:spcBef>
                        <a:spcAft>
                          <a:spcPts val="200"/>
                        </a:spcAft>
                        <a:buNone/>
                      </a:pPr>
                      <a:r>
                        <a:rPr lang="en-AU" sz="2000">
                          <a:effectLst/>
                          <a:latin typeface="Aptos Narrow" panose="020B0004020202020204" pitchFamily="34" charset="0"/>
                          <a:ea typeface="Arial" panose="020B0604020202020204" pitchFamily="34" charset="0"/>
                          <a:cs typeface="Times New Roman" panose="02020603050405020304" pitchFamily="18" charset="0"/>
                        </a:rPr>
                        <a:t>Call: 1300 659 467</a:t>
                      </a:r>
                    </a:p>
                    <a:p>
                      <a:pPr>
                        <a:lnSpc>
                          <a:spcPct val="107000"/>
                        </a:lnSpc>
                        <a:spcBef>
                          <a:spcPts val="200"/>
                        </a:spcBef>
                        <a:spcAft>
                          <a:spcPts val="200"/>
                        </a:spcAft>
                        <a:buNone/>
                      </a:pPr>
                      <a:r>
                        <a:rPr lang="en-AU" sz="2000">
                          <a:effectLst/>
                          <a:latin typeface="Aptos Narrow" panose="020B0004020202020204" pitchFamily="34" charset="0"/>
                          <a:ea typeface="Arial" panose="020B0604020202020204" pitchFamily="34" charset="0"/>
                          <a:cs typeface="Times New Roman" panose="02020603050405020304" pitchFamily="18" charset="0"/>
                        </a:rPr>
                        <a:t>Visit: </a:t>
                      </a:r>
                      <a:r>
                        <a:rPr lang="en-AU" sz="2000" u="sng">
                          <a:solidFill>
                            <a:srgbClr val="000000"/>
                          </a:solidFill>
                          <a:effectLst/>
                          <a:latin typeface="Aptos Narrow" panose="020B0004020202020204" pitchFamily="34" charset="0"/>
                          <a:ea typeface="Arial" panose="020B0604020202020204" pitchFamily="34" charset="0"/>
                          <a:cs typeface="Times New Roman" panose="02020603050405020304" pitchFamily="18" charset="0"/>
                          <a:hlinkClick r:id="rId6"/>
                        </a:rPr>
                        <a:t>suicidecallbackservice.org.au</a:t>
                      </a:r>
                      <a:endParaRPr lang="en-AU" sz="2000">
                        <a:effectLst/>
                        <a:latin typeface="Aptos Narrow" panose="020B0004020202020204" pitchFamily="34" charset="0"/>
                        <a:ea typeface="Arial" panose="020B0604020202020204" pitchFamily="34" charset="0"/>
                        <a:cs typeface="Times New Roman" panose="02020603050405020304" pitchFamily="18" charset="0"/>
                      </a:endParaRPr>
                    </a:p>
                  </a:txBody>
                  <a:tcPr marL="85254" marR="85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Bef>
                          <a:spcPts val="200"/>
                        </a:spcBef>
                        <a:spcAft>
                          <a:spcPts val="200"/>
                        </a:spcAft>
                        <a:buNone/>
                      </a:pPr>
                      <a:r>
                        <a:rPr lang="en-AU" sz="2000" dirty="0">
                          <a:effectLst/>
                          <a:latin typeface="Aptos Narrow" panose="020B0004020202020204" pitchFamily="34" charset="0"/>
                          <a:ea typeface="Arial" panose="020B0604020202020204" pitchFamily="34" charset="0"/>
                          <a:cs typeface="Times New Roman" panose="02020603050405020304" pitchFamily="18" charset="0"/>
                        </a:rPr>
                        <a:t>Free 24/7 phone and online support for people affected by suicide</a:t>
                      </a:r>
                    </a:p>
                  </a:txBody>
                  <a:tcPr marL="85254" marR="852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Bef>
                          <a:spcPts val="200"/>
                        </a:spcBef>
                        <a:spcAft>
                          <a:spcPts val="600"/>
                        </a:spcAft>
                        <a:buNone/>
                      </a:pPr>
                      <a:r>
                        <a:rPr lang="en-AU" sz="1400" dirty="0">
                          <a:effectLst/>
                          <a:latin typeface="Arial" panose="020B0604020202020204" pitchFamily="34" charset="0"/>
                          <a:ea typeface="Arial" panose="020B060402020202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3479213158"/>
                  </a:ext>
                </a:extLst>
              </a:tr>
            </a:tbl>
          </a:graphicData>
        </a:graphic>
      </p:graphicFrame>
    </p:spTree>
    <p:extLst>
      <p:ext uri="{BB962C8B-B14F-4D97-AF65-F5344CB8AC3E}">
        <p14:creationId xmlns:p14="http://schemas.microsoft.com/office/powerpoint/2010/main" val="12831592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BA3B296-F047-BE96-2928-87095F349930}"/>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C1D032E-79B9-7A23-3663-6B938B4CC1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574B83B-DE45-D96B-D511-F0E9E163AD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C1E097F-D1CB-E478-9027-95D0E650C5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6A590CD-C5B0-79BC-E1F1-02A7F17687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E41A353-0BEC-4B89-AE03-2ECE6E94B4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9254873-0743-4449-6582-93883877C607}"/>
              </a:ext>
            </a:extLst>
          </p:cNvPr>
          <p:cNvSpPr>
            <a:spLocks noGrp="1"/>
          </p:cNvSpPr>
          <p:nvPr>
            <p:ph type="title"/>
          </p:nvPr>
        </p:nvSpPr>
        <p:spPr>
          <a:xfrm>
            <a:off x="813024" y="310366"/>
            <a:ext cx="9895951" cy="1033669"/>
          </a:xfrm>
        </p:spPr>
        <p:txBody>
          <a:bodyPr>
            <a:normAutofit/>
          </a:bodyPr>
          <a:lstStyle/>
          <a:p>
            <a:r>
              <a:rPr lang="en-AU" sz="4000" dirty="0">
                <a:solidFill>
                  <a:srgbClr val="FFFFFF"/>
                </a:solidFill>
              </a:rPr>
              <a:t>A note on language</a:t>
            </a:r>
          </a:p>
        </p:txBody>
      </p:sp>
      <p:graphicFrame>
        <p:nvGraphicFramePr>
          <p:cNvPr id="3" name="Table 2">
            <a:extLst>
              <a:ext uri="{FF2B5EF4-FFF2-40B4-BE49-F238E27FC236}">
                <a16:creationId xmlns:a16="http://schemas.microsoft.com/office/drawing/2014/main" id="{FB9C7CAA-D9DC-65F4-34EC-E95AF00975D5}"/>
              </a:ext>
            </a:extLst>
          </p:cNvPr>
          <p:cNvGraphicFramePr>
            <a:graphicFrameLocks noGrp="1"/>
          </p:cNvGraphicFramePr>
          <p:nvPr>
            <p:extLst>
              <p:ext uri="{D42A27DB-BD31-4B8C-83A1-F6EECF244321}">
                <p14:modId xmlns:p14="http://schemas.microsoft.com/office/powerpoint/2010/main" val="374262265"/>
              </p:ext>
            </p:extLst>
          </p:nvPr>
        </p:nvGraphicFramePr>
        <p:xfrm>
          <a:off x="813024" y="1758115"/>
          <a:ext cx="10540778" cy="4573011"/>
        </p:xfrm>
        <a:graphic>
          <a:graphicData uri="http://schemas.openxmlformats.org/drawingml/2006/table">
            <a:tbl>
              <a:tblPr firstRow="1" firstCol="1" bandRow="1"/>
              <a:tblGrid>
                <a:gridCol w="3371942">
                  <a:extLst>
                    <a:ext uri="{9D8B030D-6E8A-4147-A177-3AD203B41FA5}">
                      <a16:colId xmlns:a16="http://schemas.microsoft.com/office/drawing/2014/main" val="3339952570"/>
                    </a:ext>
                  </a:extLst>
                </a:gridCol>
                <a:gridCol w="2976638">
                  <a:extLst>
                    <a:ext uri="{9D8B030D-6E8A-4147-A177-3AD203B41FA5}">
                      <a16:colId xmlns:a16="http://schemas.microsoft.com/office/drawing/2014/main" val="1477090059"/>
                    </a:ext>
                  </a:extLst>
                </a:gridCol>
                <a:gridCol w="4192198">
                  <a:extLst>
                    <a:ext uri="{9D8B030D-6E8A-4147-A177-3AD203B41FA5}">
                      <a16:colId xmlns:a16="http://schemas.microsoft.com/office/drawing/2014/main" val="3497060470"/>
                    </a:ext>
                  </a:extLst>
                </a:gridCol>
              </a:tblGrid>
              <a:tr h="467909">
                <a:tc>
                  <a:txBody>
                    <a:bodyPr/>
                    <a:lstStyle/>
                    <a:p>
                      <a:pPr algn="l" fontAlgn="t">
                        <a:lnSpc>
                          <a:spcPct val="107000"/>
                        </a:lnSpc>
                        <a:spcBef>
                          <a:spcPts val="200"/>
                        </a:spcBef>
                        <a:spcAft>
                          <a:spcPts val="600"/>
                        </a:spcAft>
                        <a:buNone/>
                      </a:pPr>
                      <a:r>
                        <a:rPr lang="en-AU" sz="2300" b="1" i="0" u="none" strike="noStrike" dirty="0">
                          <a:solidFill>
                            <a:srgbClr val="FFFFFF"/>
                          </a:solidFill>
                          <a:effectLst/>
                          <a:latin typeface="Aptos Narrow" panose="020B0004020202020204" pitchFamily="34" charset="0"/>
                          <a:ea typeface="Arial" panose="020B0604020202020204" pitchFamily="34" charset="0"/>
                          <a:cs typeface="Times New Roman" panose="02020603050405020304" pitchFamily="18" charset="0"/>
                        </a:rPr>
                        <a:t>Do say</a:t>
                      </a:r>
                      <a:endParaRPr lang="en-AU" sz="3700" b="0" i="0" u="none" strike="noStrike" dirty="0">
                        <a:effectLst/>
                        <a:latin typeface="Aptos Narrow" panose="020B0004020202020204" pitchFamily="34" charset="0"/>
                      </a:endParaRPr>
                    </a:p>
                  </a:txBody>
                  <a:tcPr marL="142309" marR="142309" marT="197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l" fontAlgn="t">
                        <a:lnSpc>
                          <a:spcPct val="107000"/>
                        </a:lnSpc>
                        <a:spcBef>
                          <a:spcPts val="200"/>
                        </a:spcBef>
                        <a:spcAft>
                          <a:spcPts val="600"/>
                        </a:spcAft>
                        <a:buNone/>
                      </a:pPr>
                      <a:r>
                        <a:rPr lang="en-AU" sz="2300" b="1" i="0" u="none" strike="noStrike" dirty="0">
                          <a:solidFill>
                            <a:srgbClr val="FFFFFF"/>
                          </a:solidFill>
                          <a:effectLst/>
                          <a:latin typeface="Aptos Narrow" panose="020B0004020202020204" pitchFamily="34" charset="0"/>
                          <a:ea typeface="Arial" panose="020B0604020202020204" pitchFamily="34" charset="0"/>
                          <a:cs typeface="Times New Roman" panose="02020603050405020304" pitchFamily="18" charset="0"/>
                        </a:rPr>
                        <a:t>Don’t say</a:t>
                      </a:r>
                      <a:endParaRPr lang="en-AU" sz="3700" b="0" i="0" u="none" strike="noStrike" dirty="0">
                        <a:effectLst/>
                        <a:latin typeface="Aptos Narrow" panose="020B0004020202020204" pitchFamily="34" charset="0"/>
                      </a:endParaRPr>
                    </a:p>
                  </a:txBody>
                  <a:tcPr marL="142309" marR="142309" marT="197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l" fontAlgn="t">
                        <a:lnSpc>
                          <a:spcPct val="107000"/>
                        </a:lnSpc>
                        <a:spcBef>
                          <a:spcPts val="200"/>
                        </a:spcBef>
                        <a:spcAft>
                          <a:spcPts val="600"/>
                        </a:spcAft>
                        <a:buNone/>
                      </a:pPr>
                      <a:r>
                        <a:rPr lang="en-AU" sz="2300" b="1" i="0" u="none" strike="noStrike" dirty="0">
                          <a:solidFill>
                            <a:srgbClr val="FFFFFF"/>
                          </a:solidFill>
                          <a:effectLst/>
                          <a:latin typeface="Aptos Narrow" panose="020B0004020202020204" pitchFamily="34" charset="0"/>
                          <a:ea typeface="Arial" panose="020B0604020202020204" pitchFamily="34" charset="0"/>
                          <a:cs typeface="Times New Roman" panose="02020603050405020304" pitchFamily="18" charset="0"/>
                        </a:rPr>
                        <a:t>Why</a:t>
                      </a:r>
                      <a:endParaRPr lang="en-AU" sz="3700" b="0" i="0" u="none" strike="noStrike" dirty="0">
                        <a:effectLst/>
                        <a:latin typeface="Aptos Narrow" panose="020B0004020202020204" pitchFamily="34" charset="0"/>
                      </a:endParaRPr>
                    </a:p>
                  </a:txBody>
                  <a:tcPr marL="142309" marR="142309" marT="197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3576062703"/>
                  </a:ext>
                </a:extLst>
              </a:tr>
              <a:tr h="840153">
                <a:tc>
                  <a:txBody>
                    <a:bodyPr/>
                    <a:lstStyle/>
                    <a:p>
                      <a:pPr algn="l" fontAlgn="t">
                        <a:lnSpc>
                          <a:spcPct val="107000"/>
                        </a:lnSpc>
                        <a:spcBef>
                          <a:spcPts val="200"/>
                        </a:spcBef>
                        <a:spcAft>
                          <a:spcPts val="600"/>
                        </a:spcAft>
                        <a:buNone/>
                      </a:pPr>
                      <a:r>
                        <a:rPr lang="en-AU" sz="2300" b="0" i="0" u="none" strike="noStrike">
                          <a:effectLst/>
                          <a:latin typeface="Aptos Narrow" panose="020B0004020202020204" pitchFamily="34" charset="0"/>
                          <a:ea typeface="Arial" panose="020B0604020202020204" pitchFamily="34" charset="0"/>
                          <a:cs typeface="Times New Roman" panose="02020603050405020304" pitchFamily="18" charset="0"/>
                        </a:rPr>
                        <a:t>‘non-fatal’ or ‘made an attempt on his/her life’</a:t>
                      </a:r>
                      <a:endParaRPr lang="en-AU" sz="3700" b="0" i="0" u="none" strike="noStrike">
                        <a:effectLst/>
                        <a:latin typeface="Aptos Narrow" panose="020B0004020202020204" pitchFamily="34" charset="0"/>
                      </a:endParaRPr>
                    </a:p>
                  </a:txBody>
                  <a:tcPr marL="142309" marR="142309" marT="197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7000"/>
                        </a:lnSpc>
                        <a:spcBef>
                          <a:spcPts val="200"/>
                        </a:spcBef>
                        <a:spcAft>
                          <a:spcPts val="600"/>
                        </a:spcAft>
                        <a:buNone/>
                      </a:pPr>
                      <a:r>
                        <a:rPr lang="en-AU" sz="2300" b="0" i="0" u="none" strike="noStrike" dirty="0">
                          <a:effectLst/>
                          <a:latin typeface="Aptos Narrow" panose="020B0004020202020204" pitchFamily="34" charset="0"/>
                          <a:ea typeface="Arial" panose="020B0604020202020204" pitchFamily="34" charset="0"/>
                          <a:cs typeface="Times New Roman" panose="02020603050405020304" pitchFamily="18" charset="0"/>
                        </a:rPr>
                        <a:t>‘unsuccessful suicide</a:t>
                      </a:r>
                      <a:endParaRPr lang="en-AU" sz="3700" b="0" i="0" u="none" strike="noStrike" dirty="0">
                        <a:effectLst/>
                        <a:latin typeface="Aptos Narrow" panose="020B0004020202020204" pitchFamily="34" charset="0"/>
                      </a:endParaRPr>
                    </a:p>
                  </a:txBody>
                  <a:tcPr marL="142309" marR="142309" marT="197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7000"/>
                        </a:lnSpc>
                        <a:spcBef>
                          <a:spcPts val="200"/>
                        </a:spcBef>
                        <a:spcAft>
                          <a:spcPts val="600"/>
                        </a:spcAft>
                        <a:buNone/>
                      </a:pPr>
                      <a:r>
                        <a:rPr lang="en-AU" sz="2300" b="0" i="0" u="none" strike="noStrike">
                          <a:effectLst/>
                          <a:latin typeface="Aptos Narrow" panose="020B0004020202020204" pitchFamily="34" charset="0"/>
                          <a:ea typeface="Arial" panose="020B0604020202020204" pitchFamily="34" charset="0"/>
                          <a:cs typeface="Times New Roman" panose="02020603050405020304" pitchFamily="18" charset="0"/>
                        </a:rPr>
                        <a:t>So as to not normalise or glamourise a suicide attempt</a:t>
                      </a:r>
                      <a:endParaRPr lang="en-AU" sz="3700" b="0" i="0" u="none" strike="noStrike">
                        <a:effectLst/>
                        <a:latin typeface="Aptos Narrow" panose="020B0004020202020204" pitchFamily="34" charset="0"/>
                      </a:endParaRPr>
                    </a:p>
                  </a:txBody>
                  <a:tcPr marL="142309" marR="142309" marT="197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92915133"/>
                  </a:ext>
                </a:extLst>
              </a:tr>
              <a:tr h="840153">
                <a:tc>
                  <a:txBody>
                    <a:bodyPr/>
                    <a:lstStyle/>
                    <a:p>
                      <a:pPr algn="l" fontAlgn="t">
                        <a:lnSpc>
                          <a:spcPct val="107000"/>
                        </a:lnSpc>
                        <a:spcBef>
                          <a:spcPts val="200"/>
                        </a:spcBef>
                        <a:spcAft>
                          <a:spcPts val="600"/>
                        </a:spcAft>
                        <a:buNone/>
                      </a:pPr>
                      <a:r>
                        <a:rPr lang="en-AU" sz="2300" b="0" i="0" u="none" strike="noStrike">
                          <a:effectLst/>
                          <a:latin typeface="Aptos Narrow" panose="020B0004020202020204" pitchFamily="34" charset="0"/>
                          <a:ea typeface="Arial" panose="020B0604020202020204" pitchFamily="34" charset="0"/>
                          <a:cs typeface="Times New Roman" panose="02020603050405020304" pitchFamily="18" charset="0"/>
                        </a:rPr>
                        <a:t>‘took their own life’ or ‘ended their own life’</a:t>
                      </a:r>
                      <a:endParaRPr lang="en-AU" sz="3700" b="0" i="0" u="none" strike="noStrike">
                        <a:effectLst/>
                        <a:latin typeface="Aptos Narrow" panose="020B0004020202020204" pitchFamily="34" charset="0"/>
                      </a:endParaRPr>
                    </a:p>
                  </a:txBody>
                  <a:tcPr marL="142309" marR="142309" marT="197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7000"/>
                        </a:lnSpc>
                        <a:spcBef>
                          <a:spcPts val="200"/>
                        </a:spcBef>
                        <a:spcAft>
                          <a:spcPts val="600"/>
                        </a:spcAft>
                        <a:buNone/>
                      </a:pPr>
                      <a:r>
                        <a:rPr lang="en-AU" sz="2300" b="0" i="0" u="none" strike="noStrike">
                          <a:effectLst/>
                          <a:latin typeface="Aptos Narrow" panose="020B0004020202020204" pitchFamily="34" charset="0"/>
                          <a:ea typeface="Arial" panose="020B0604020202020204" pitchFamily="34" charset="0"/>
                          <a:cs typeface="Times New Roman" panose="02020603050405020304" pitchFamily="18" charset="0"/>
                        </a:rPr>
                        <a:t>‘successful suicide’</a:t>
                      </a:r>
                      <a:endParaRPr lang="en-AU" sz="3700" b="0" i="0" u="none" strike="noStrike">
                        <a:effectLst/>
                        <a:latin typeface="Aptos Narrow" panose="020B0004020202020204" pitchFamily="34" charset="0"/>
                      </a:endParaRPr>
                    </a:p>
                  </a:txBody>
                  <a:tcPr marL="142309" marR="142309" marT="197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7000"/>
                        </a:lnSpc>
                        <a:spcBef>
                          <a:spcPts val="200"/>
                        </a:spcBef>
                        <a:spcAft>
                          <a:spcPts val="600"/>
                        </a:spcAft>
                        <a:buNone/>
                      </a:pPr>
                      <a:r>
                        <a:rPr lang="en-AU" sz="2300" b="0" i="0" u="none" strike="noStrike">
                          <a:effectLst/>
                          <a:latin typeface="Aptos Narrow" panose="020B0004020202020204" pitchFamily="34" charset="0"/>
                          <a:ea typeface="Arial" panose="020B0604020202020204" pitchFamily="34" charset="0"/>
                          <a:cs typeface="Times New Roman" panose="02020603050405020304" pitchFamily="18" charset="0"/>
                        </a:rPr>
                        <a:t>So as not to present suicide as a desired outcome</a:t>
                      </a:r>
                      <a:endParaRPr lang="en-AU" sz="3700" b="0" i="0" u="none" strike="noStrike">
                        <a:effectLst/>
                        <a:latin typeface="Aptos Narrow" panose="020B0004020202020204" pitchFamily="34" charset="0"/>
                      </a:endParaRPr>
                    </a:p>
                  </a:txBody>
                  <a:tcPr marL="142309" marR="142309" marT="197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72129143"/>
                  </a:ext>
                </a:extLst>
              </a:tr>
              <a:tr h="1212398">
                <a:tc>
                  <a:txBody>
                    <a:bodyPr/>
                    <a:lstStyle/>
                    <a:p>
                      <a:pPr algn="l" fontAlgn="t">
                        <a:lnSpc>
                          <a:spcPct val="107000"/>
                        </a:lnSpc>
                        <a:spcBef>
                          <a:spcPts val="200"/>
                        </a:spcBef>
                        <a:spcAft>
                          <a:spcPts val="600"/>
                        </a:spcAft>
                        <a:buNone/>
                      </a:pPr>
                      <a:r>
                        <a:rPr lang="en-AU" sz="2300" b="0" i="0" u="none" strike="noStrike">
                          <a:effectLst/>
                          <a:latin typeface="Aptos Narrow" panose="020B0004020202020204" pitchFamily="34" charset="0"/>
                          <a:ea typeface="Arial" panose="020B0604020202020204" pitchFamily="34" charset="0"/>
                          <a:cs typeface="Times New Roman" panose="02020603050405020304" pitchFamily="18" charset="0"/>
                        </a:rPr>
                        <a:t>‘died by suicide’ or ‘deaths by suicide’</a:t>
                      </a:r>
                      <a:endParaRPr lang="en-AU" sz="3700" b="0" i="0" u="none" strike="noStrike">
                        <a:effectLst/>
                        <a:latin typeface="Aptos Narrow" panose="020B0004020202020204" pitchFamily="34" charset="0"/>
                      </a:endParaRPr>
                    </a:p>
                  </a:txBody>
                  <a:tcPr marL="142309" marR="142309" marT="197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7000"/>
                        </a:lnSpc>
                        <a:spcBef>
                          <a:spcPts val="200"/>
                        </a:spcBef>
                        <a:spcAft>
                          <a:spcPts val="600"/>
                        </a:spcAft>
                        <a:buNone/>
                      </a:pPr>
                      <a:r>
                        <a:rPr lang="en-AU" sz="2300" b="0" i="0" u="none" strike="noStrike" dirty="0">
                          <a:effectLst/>
                          <a:latin typeface="Aptos Narrow" panose="020B0004020202020204" pitchFamily="34" charset="0"/>
                          <a:ea typeface="Arial" panose="020B0604020202020204" pitchFamily="34" charset="0"/>
                          <a:cs typeface="Times New Roman" panose="02020603050405020304" pitchFamily="18" charset="0"/>
                        </a:rPr>
                        <a:t>‘committed or ‘commit suicide’</a:t>
                      </a:r>
                      <a:endParaRPr lang="en-AU" sz="3700" b="0" i="0" u="none" strike="noStrike" dirty="0">
                        <a:effectLst/>
                        <a:latin typeface="Aptos Narrow" panose="020B0004020202020204" pitchFamily="34" charset="0"/>
                      </a:endParaRPr>
                    </a:p>
                  </a:txBody>
                  <a:tcPr marL="142309" marR="142309" marT="197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7000"/>
                        </a:lnSpc>
                        <a:spcBef>
                          <a:spcPts val="200"/>
                        </a:spcBef>
                        <a:spcAft>
                          <a:spcPts val="600"/>
                        </a:spcAft>
                        <a:buNone/>
                      </a:pPr>
                      <a:r>
                        <a:rPr lang="en-AU" sz="2300" b="0" i="0" u="none" strike="noStrike">
                          <a:effectLst/>
                          <a:latin typeface="Aptos Narrow" panose="020B0004020202020204" pitchFamily="34" charset="0"/>
                          <a:ea typeface="Arial" panose="020B0604020202020204" pitchFamily="34" charset="0"/>
                          <a:cs typeface="Times New Roman" panose="02020603050405020304" pitchFamily="18" charset="0"/>
                        </a:rPr>
                        <a:t>So as to avoid the association between suicide and ‘crime’ or ‘sin’</a:t>
                      </a:r>
                      <a:endParaRPr lang="en-AU" sz="3700" b="0" i="0" u="none" strike="noStrike">
                        <a:effectLst/>
                        <a:latin typeface="Aptos Narrow" panose="020B0004020202020204" pitchFamily="34" charset="0"/>
                      </a:endParaRPr>
                    </a:p>
                  </a:txBody>
                  <a:tcPr marL="142309" marR="142309" marT="197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42128526"/>
                  </a:ext>
                </a:extLst>
              </a:tr>
              <a:tr h="1212398">
                <a:tc>
                  <a:txBody>
                    <a:bodyPr/>
                    <a:lstStyle/>
                    <a:p>
                      <a:pPr algn="l" fontAlgn="t">
                        <a:lnSpc>
                          <a:spcPct val="107000"/>
                        </a:lnSpc>
                        <a:spcBef>
                          <a:spcPts val="200"/>
                        </a:spcBef>
                        <a:spcAft>
                          <a:spcPts val="600"/>
                        </a:spcAft>
                        <a:buNone/>
                      </a:pPr>
                      <a:r>
                        <a:rPr lang="en-AU" sz="2300" b="0" i="0" u="none" strike="noStrike">
                          <a:effectLst/>
                          <a:latin typeface="Aptos Narrow" panose="020B0004020202020204" pitchFamily="34" charset="0"/>
                          <a:ea typeface="Arial" panose="020B0604020202020204" pitchFamily="34" charset="0"/>
                          <a:cs typeface="Times New Roman" panose="02020603050405020304" pitchFamily="18" charset="0"/>
                        </a:rPr>
                        <a:t>‘concerning rates of suicide’ or ‘number of deaths’</a:t>
                      </a:r>
                      <a:endParaRPr lang="en-AU" sz="3700" b="0" i="0" u="none" strike="noStrike">
                        <a:effectLst/>
                        <a:latin typeface="Aptos Narrow" panose="020B0004020202020204" pitchFamily="34" charset="0"/>
                      </a:endParaRPr>
                    </a:p>
                  </a:txBody>
                  <a:tcPr marL="142309" marR="142309" marT="197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7000"/>
                        </a:lnSpc>
                        <a:spcBef>
                          <a:spcPts val="200"/>
                        </a:spcBef>
                        <a:spcAft>
                          <a:spcPts val="600"/>
                        </a:spcAft>
                        <a:buNone/>
                      </a:pPr>
                      <a:r>
                        <a:rPr lang="en-AU" sz="2300" b="0" i="0" u="none" strike="noStrike">
                          <a:effectLst/>
                          <a:latin typeface="Aptos Narrow" panose="020B0004020202020204" pitchFamily="34" charset="0"/>
                          <a:ea typeface="Arial" panose="020B0604020202020204" pitchFamily="34" charset="0"/>
                          <a:cs typeface="Times New Roman" panose="02020603050405020304" pitchFamily="18" charset="0"/>
                        </a:rPr>
                        <a:t>‘suicide epidemic’</a:t>
                      </a:r>
                      <a:endParaRPr lang="en-AU" sz="3700" b="0" i="0" u="none" strike="noStrike">
                        <a:effectLst/>
                        <a:latin typeface="Aptos Narrow" panose="020B0004020202020204" pitchFamily="34" charset="0"/>
                      </a:endParaRPr>
                    </a:p>
                  </a:txBody>
                  <a:tcPr marL="142309" marR="142309" marT="197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07000"/>
                        </a:lnSpc>
                        <a:spcBef>
                          <a:spcPts val="200"/>
                        </a:spcBef>
                        <a:spcAft>
                          <a:spcPts val="600"/>
                        </a:spcAft>
                        <a:buNone/>
                      </a:pPr>
                      <a:r>
                        <a:rPr lang="en-AU" sz="2300" b="0" i="0" u="none" strike="noStrike" dirty="0">
                          <a:effectLst/>
                          <a:latin typeface="Aptos Narrow" panose="020B0004020202020204" pitchFamily="34" charset="0"/>
                          <a:ea typeface="Arial" panose="020B0604020202020204" pitchFamily="34" charset="0"/>
                          <a:cs typeface="Times New Roman" panose="02020603050405020304" pitchFamily="18" charset="0"/>
                        </a:rPr>
                        <a:t>To avoid sensationalism and inaccuracy</a:t>
                      </a:r>
                      <a:endParaRPr lang="en-AU" sz="3700" b="0" i="0" u="none" strike="noStrike" dirty="0">
                        <a:effectLst/>
                        <a:latin typeface="Aptos Narrow" panose="020B0004020202020204" pitchFamily="34" charset="0"/>
                      </a:endParaRPr>
                    </a:p>
                  </a:txBody>
                  <a:tcPr marL="142309" marR="142309" marT="197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52108838"/>
                  </a:ext>
                </a:extLst>
              </a:tr>
            </a:tbl>
          </a:graphicData>
        </a:graphic>
      </p:graphicFrame>
    </p:spTree>
    <p:extLst>
      <p:ext uri="{BB962C8B-B14F-4D97-AF65-F5344CB8AC3E}">
        <p14:creationId xmlns:p14="http://schemas.microsoft.com/office/powerpoint/2010/main" val="32655871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D9EB356-FD42-E24F-1694-DA58D0DA733B}"/>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D336464-3010-2745-2D8A-E3AEF91988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BEDCBF9-93D5-E19C-F440-9F15378AE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E923C35-44C8-DB04-9B2D-2222D65667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548FE61-84B5-D015-C758-93BE44C9FF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8DF0A9C-5712-0C86-C3F1-29E5BB56CC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611F5E6-975D-5D25-7E09-21F8A2111A7E}"/>
              </a:ext>
            </a:extLst>
          </p:cNvPr>
          <p:cNvSpPr>
            <a:spLocks noGrp="1"/>
          </p:cNvSpPr>
          <p:nvPr>
            <p:ph type="title"/>
          </p:nvPr>
        </p:nvSpPr>
        <p:spPr>
          <a:xfrm>
            <a:off x="932687" y="385632"/>
            <a:ext cx="9895951" cy="1033669"/>
          </a:xfrm>
        </p:spPr>
        <p:txBody>
          <a:bodyPr>
            <a:normAutofit/>
          </a:bodyPr>
          <a:lstStyle/>
          <a:p>
            <a:r>
              <a:rPr lang="en-AU" sz="4000" dirty="0">
                <a:solidFill>
                  <a:srgbClr val="FFFFFF"/>
                </a:solidFill>
              </a:rPr>
              <a:t>Purpose and introductions</a:t>
            </a:r>
          </a:p>
        </p:txBody>
      </p:sp>
      <p:sp>
        <p:nvSpPr>
          <p:cNvPr id="5" name="TextBox 4">
            <a:extLst>
              <a:ext uri="{FF2B5EF4-FFF2-40B4-BE49-F238E27FC236}">
                <a16:creationId xmlns:a16="http://schemas.microsoft.com/office/drawing/2014/main" id="{61F16078-9E7E-EE7F-906E-CDDC05D6FB5E}"/>
              </a:ext>
            </a:extLst>
          </p:cNvPr>
          <p:cNvSpPr txBox="1"/>
          <p:nvPr/>
        </p:nvSpPr>
        <p:spPr>
          <a:xfrm>
            <a:off x="1005841" y="2274838"/>
            <a:ext cx="10332720" cy="2554545"/>
          </a:xfrm>
          <a:prstGeom prst="rect">
            <a:avLst/>
          </a:prstGeom>
          <a:noFill/>
        </p:spPr>
        <p:txBody>
          <a:bodyPr wrap="square">
            <a:spAutoFit/>
          </a:bodyPr>
          <a:lstStyle/>
          <a:p>
            <a:pPr marL="342900" indent="-342900">
              <a:buFont typeface="Arial" panose="020B0604020202020204" pitchFamily="34" charset="0"/>
              <a:buChar char="•"/>
            </a:pPr>
            <a:r>
              <a:rPr lang="en-AU" sz="2000" dirty="0"/>
              <a:t>The purpose of the meeting is to support the development of a Postvention Protocol for </a:t>
            </a:r>
            <a:r>
              <a:rPr lang="en-AU" sz="2000" dirty="0">
                <a:highlight>
                  <a:srgbClr val="FFFF00"/>
                </a:highlight>
              </a:rPr>
              <a:t>[region]</a:t>
            </a:r>
          </a:p>
          <a:p>
            <a:pPr marL="342900" indent="-342900">
              <a:buFont typeface="Arial" panose="020B0604020202020204" pitchFamily="34" charset="0"/>
              <a:buChar char="•"/>
            </a:pPr>
            <a:endParaRPr lang="en-AU" sz="2000" dirty="0"/>
          </a:p>
          <a:p>
            <a:pPr marL="342900" indent="-342900">
              <a:buFont typeface="Arial" panose="020B0604020202020204" pitchFamily="34" charset="0"/>
              <a:buChar char="•"/>
            </a:pPr>
            <a:r>
              <a:rPr lang="en-AU" sz="2000" dirty="0"/>
              <a:t>Brief introductions:</a:t>
            </a:r>
          </a:p>
          <a:p>
            <a:pPr marL="800100" lvl="1" indent="-342900">
              <a:buFont typeface="Arial" panose="020B0604020202020204" pitchFamily="34" charset="0"/>
              <a:buChar char="•"/>
            </a:pPr>
            <a:r>
              <a:rPr lang="en-AU" sz="2000" dirty="0"/>
              <a:t>Name</a:t>
            </a:r>
          </a:p>
          <a:p>
            <a:pPr marL="800100" lvl="1" indent="-342900">
              <a:buFont typeface="Arial" panose="020B0604020202020204" pitchFamily="34" charset="0"/>
              <a:buChar char="•"/>
            </a:pPr>
            <a:r>
              <a:rPr lang="en-AU" sz="2000" dirty="0"/>
              <a:t>Role and organisation</a:t>
            </a:r>
          </a:p>
          <a:p>
            <a:pPr marL="800100" lvl="1" indent="-342900">
              <a:buFont typeface="Arial" panose="020B0604020202020204" pitchFamily="34" charset="0"/>
              <a:buChar char="•"/>
            </a:pPr>
            <a:r>
              <a:rPr lang="en-AU" sz="2000" dirty="0"/>
              <a:t>What are your expectations for today</a:t>
            </a:r>
          </a:p>
          <a:p>
            <a:pPr marL="800100" lvl="1" indent="-342900">
              <a:buFont typeface="Arial" panose="020B0604020202020204" pitchFamily="34" charset="0"/>
              <a:buChar char="•"/>
            </a:pPr>
            <a:r>
              <a:rPr lang="en-AU" sz="2000" dirty="0"/>
              <a:t>What would you like to take away</a:t>
            </a:r>
          </a:p>
        </p:txBody>
      </p:sp>
    </p:spTree>
    <p:extLst>
      <p:ext uri="{BB962C8B-B14F-4D97-AF65-F5344CB8AC3E}">
        <p14:creationId xmlns:p14="http://schemas.microsoft.com/office/powerpoint/2010/main" val="38452421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F187074-13AA-2739-2EB2-C02A25F25248}"/>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B5BA6DF-3492-BEED-E490-13A4F3E46B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230E208-65FD-9750-EC5E-89C361B0AE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B1487DB-5122-E6B1-0959-DAB1CB203B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A4CFDA4-43E5-D358-FA27-0FE7EA7789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2AE6275-455C-D3F4-7792-92E80D3DD2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362DFD9-0AF0-FDBE-1A4C-AF6028493296}"/>
              </a:ext>
            </a:extLst>
          </p:cNvPr>
          <p:cNvSpPr>
            <a:spLocks noGrp="1"/>
          </p:cNvSpPr>
          <p:nvPr>
            <p:ph type="title"/>
          </p:nvPr>
        </p:nvSpPr>
        <p:spPr>
          <a:xfrm>
            <a:off x="1005839" y="344940"/>
            <a:ext cx="9895951" cy="1033669"/>
          </a:xfrm>
        </p:spPr>
        <p:txBody>
          <a:bodyPr>
            <a:normAutofit/>
          </a:bodyPr>
          <a:lstStyle/>
          <a:p>
            <a:r>
              <a:rPr lang="en-AU" sz="4000" dirty="0">
                <a:solidFill>
                  <a:srgbClr val="FFFFFF"/>
                </a:solidFill>
              </a:rPr>
              <a:t>Postvention protocol – role of host organisation</a:t>
            </a:r>
          </a:p>
        </p:txBody>
      </p:sp>
      <p:sp>
        <p:nvSpPr>
          <p:cNvPr id="5" name="TextBox 4">
            <a:extLst>
              <a:ext uri="{FF2B5EF4-FFF2-40B4-BE49-F238E27FC236}">
                <a16:creationId xmlns:a16="http://schemas.microsoft.com/office/drawing/2014/main" id="{8AD63C1F-D2CF-3B06-6098-323C231FB047}"/>
              </a:ext>
            </a:extLst>
          </p:cNvPr>
          <p:cNvSpPr txBox="1"/>
          <p:nvPr/>
        </p:nvSpPr>
        <p:spPr>
          <a:xfrm>
            <a:off x="1005839" y="2274838"/>
            <a:ext cx="10332721" cy="3170099"/>
          </a:xfrm>
          <a:prstGeom prst="rect">
            <a:avLst/>
          </a:prstGeom>
          <a:noFill/>
        </p:spPr>
        <p:txBody>
          <a:bodyPr wrap="square">
            <a:spAutoFit/>
          </a:bodyPr>
          <a:lstStyle/>
          <a:p>
            <a:r>
              <a:rPr lang="en-AU" sz="2000" b="1" dirty="0"/>
              <a:t>Brief introduction by the host organisation and their role in developing and supporting the Postvention Protocol</a:t>
            </a:r>
          </a:p>
          <a:p>
            <a:pPr marL="342900" lvl="0" indent="-342900">
              <a:buFont typeface="Arial" panose="020B0604020202020204" pitchFamily="34" charset="0"/>
              <a:buChar char="•"/>
            </a:pPr>
            <a:r>
              <a:rPr lang="en-AU" sz="2000" dirty="0"/>
              <a:t>In partnership with </a:t>
            </a:r>
            <a:r>
              <a:rPr lang="en-AU" sz="2000" dirty="0">
                <a:highlight>
                  <a:srgbClr val="FFFF00"/>
                </a:highlight>
              </a:rPr>
              <a:t>[Organisation/s]</a:t>
            </a:r>
            <a:r>
              <a:rPr lang="en-AU" sz="2000" dirty="0"/>
              <a:t>, develop and publish a Postvention Protocol for a suicide or sudden death in the community.</a:t>
            </a:r>
          </a:p>
          <a:p>
            <a:pPr marL="342900" lvl="0" indent="-342900">
              <a:buFont typeface="Arial" panose="020B0604020202020204" pitchFamily="34" charset="0"/>
              <a:buChar char="•"/>
            </a:pPr>
            <a:r>
              <a:rPr lang="en-AU" sz="2000" dirty="0"/>
              <a:t>Assist in identifying stakeholder groups.</a:t>
            </a:r>
          </a:p>
          <a:p>
            <a:pPr marL="342900" lvl="0" indent="-342900">
              <a:buFont typeface="Arial" panose="020B0604020202020204" pitchFamily="34" charset="0"/>
              <a:buChar char="•"/>
            </a:pPr>
            <a:r>
              <a:rPr lang="en-AU" sz="2000" dirty="0"/>
              <a:t>Attend all meetings and workshops of the postvention stakeholder working group.</a:t>
            </a:r>
          </a:p>
          <a:p>
            <a:pPr marL="342900" lvl="0" indent="-342900">
              <a:buFont typeface="Arial" panose="020B0604020202020204" pitchFamily="34" charset="0"/>
              <a:buChar char="•"/>
            </a:pPr>
            <a:r>
              <a:rPr lang="en-AU" sz="2000" dirty="0"/>
              <a:t>Book meeting room and provide appropriate catering for all meetings and workshops.</a:t>
            </a:r>
          </a:p>
          <a:p>
            <a:pPr marL="342900" lvl="0" indent="-342900">
              <a:buFont typeface="Arial" panose="020B0604020202020204" pitchFamily="34" charset="0"/>
              <a:buChar char="•"/>
            </a:pPr>
            <a:r>
              <a:rPr lang="en-AU" sz="2000" dirty="0"/>
              <a:t>Support the activation of the plan post a suicide or sudden death in the community.</a:t>
            </a:r>
          </a:p>
          <a:p>
            <a:pPr marL="342900" lvl="0" indent="-342900">
              <a:buFont typeface="Arial" panose="020B0604020202020204" pitchFamily="34" charset="0"/>
              <a:buChar char="•"/>
            </a:pPr>
            <a:r>
              <a:rPr lang="en-AU" sz="2000" dirty="0"/>
              <a:t>Host the completed Postvention Plan on an ongoing basis ensuring its currency.</a:t>
            </a:r>
          </a:p>
          <a:p>
            <a:pPr marL="342900" lvl="0" indent="-342900">
              <a:buFont typeface="Arial" panose="020B0604020202020204" pitchFamily="34" charset="0"/>
              <a:buChar char="•"/>
            </a:pPr>
            <a:r>
              <a:rPr lang="en-AU" sz="2000" dirty="0"/>
              <a:t>Attend suicide awareness training.</a:t>
            </a:r>
          </a:p>
        </p:txBody>
      </p:sp>
    </p:spTree>
    <p:extLst>
      <p:ext uri="{BB962C8B-B14F-4D97-AF65-F5344CB8AC3E}">
        <p14:creationId xmlns:p14="http://schemas.microsoft.com/office/powerpoint/2010/main" val="27799012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E706F74-4D44-BD85-C906-15C67D1E6370}"/>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71B69AB-E526-0168-CD2C-720222BEB1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F2155A8-FE62-8019-A5A3-A23351E787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5DB374C-95E7-DDB0-D63F-A3B0916C95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699D3A9-6B1D-CCE9-8CB2-1703B2F14B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EF5A88B-3574-C3EC-8B6F-BDBC4A19A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8940EBD-3208-7656-A15A-3A028E792495}"/>
              </a:ext>
            </a:extLst>
          </p:cNvPr>
          <p:cNvSpPr>
            <a:spLocks noGrp="1"/>
          </p:cNvSpPr>
          <p:nvPr>
            <p:ph type="title"/>
          </p:nvPr>
        </p:nvSpPr>
        <p:spPr>
          <a:xfrm>
            <a:off x="1371599" y="294538"/>
            <a:ext cx="9895951" cy="1033669"/>
          </a:xfrm>
        </p:spPr>
        <p:txBody>
          <a:bodyPr>
            <a:normAutofit/>
          </a:bodyPr>
          <a:lstStyle/>
          <a:p>
            <a:r>
              <a:rPr lang="en-AU" sz="4000" dirty="0">
                <a:solidFill>
                  <a:srgbClr val="FFFFFF"/>
                </a:solidFill>
              </a:rPr>
              <a:t>Naming your protocol</a:t>
            </a:r>
          </a:p>
        </p:txBody>
      </p:sp>
      <p:sp>
        <p:nvSpPr>
          <p:cNvPr id="5" name="TextBox 4">
            <a:extLst>
              <a:ext uri="{FF2B5EF4-FFF2-40B4-BE49-F238E27FC236}">
                <a16:creationId xmlns:a16="http://schemas.microsoft.com/office/drawing/2014/main" id="{D0C31E0E-7A95-5102-6B6E-E641DFAD8B33}"/>
              </a:ext>
            </a:extLst>
          </p:cNvPr>
          <p:cNvSpPr txBox="1"/>
          <p:nvPr/>
        </p:nvSpPr>
        <p:spPr>
          <a:xfrm>
            <a:off x="1371599" y="2274838"/>
            <a:ext cx="9966961" cy="2554545"/>
          </a:xfrm>
          <a:prstGeom prst="rect">
            <a:avLst/>
          </a:prstGeom>
          <a:noFill/>
        </p:spPr>
        <p:txBody>
          <a:bodyPr wrap="square">
            <a:spAutoFit/>
          </a:bodyPr>
          <a:lstStyle/>
          <a:p>
            <a:r>
              <a:rPr lang="en-AU" sz="2000" dirty="0"/>
              <a:t>To assist your communities understanding of the reach of the protocol it will be useful to name the document to reflect a region, a health district on a local government area boundary. </a:t>
            </a:r>
          </a:p>
          <a:p>
            <a:endParaRPr lang="en-AU" sz="2000" dirty="0"/>
          </a:p>
          <a:p>
            <a:r>
              <a:rPr lang="en-AU" sz="2000" dirty="0"/>
              <a:t>Suggestions names:</a:t>
            </a:r>
          </a:p>
          <a:p>
            <a:pPr marL="342900" indent="-342900">
              <a:buFont typeface="Arial" panose="020B0604020202020204" pitchFamily="34" charset="0"/>
              <a:buChar char="•"/>
            </a:pPr>
            <a:r>
              <a:rPr lang="en-AU" sz="2000" dirty="0">
                <a:highlight>
                  <a:srgbClr val="FFFF00"/>
                </a:highlight>
              </a:rPr>
              <a:t>[suggestion one]</a:t>
            </a:r>
          </a:p>
          <a:p>
            <a:pPr marL="342900" indent="-342900">
              <a:buFont typeface="Arial" panose="020B0604020202020204" pitchFamily="34" charset="0"/>
              <a:buChar char="•"/>
            </a:pPr>
            <a:r>
              <a:rPr lang="en-AU" sz="2000" dirty="0">
                <a:highlight>
                  <a:srgbClr val="FFFF00"/>
                </a:highlight>
              </a:rPr>
              <a:t>[suggestion two]</a:t>
            </a:r>
          </a:p>
          <a:p>
            <a:pPr marL="342900" indent="-342900">
              <a:buFont typeface="Arial" panose="020B0604020202020204" pitchFamily="34" charset="0"/>
              <a:buChar char="•"/>
            </a:pPr>
            <a:r>
              <a:rPr lang="en-AU" sz="2000" dirty="0">
                <a:highlight>
                  <a:srgbClr val="FFFF00"/>
                </a:highlight>
              </a:rPr>
              <a:t>[suggestion three]</a:t>
            </a:r>
          </a:p>
        </p:txBody>
      </p:sp>
    </p:spTree>
    <p:extLst>
      <p:ext uri="{BB962C8B-B14F-4D97-AF65-F5344CB8AC3E}">
        <p14:creationId xmlns:p14="http://schemas.microsoft.com/office/powerpoint/2010/main" val="825805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163</TotalTime>
  <Words>3317</Words>
  <Application>Microsoft Office PowerPoint</Application>
  <PresentationFormat>Widescreen</PresentationFormat>
  <Paragraphs>412</Paragraphs>
  <Slides>34</Slides>
  <Notes>23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34</vt:i4>
      </vt:variant>
    </vt:vector>
  </HeadingPairs>
  <TitlesOfParts>
    <vt:vector size="41" baseType="lpstr">
      <vt:lpstr>Aptos</vt:lpstr>
      <vt:lpstr>Aptos Display</vt:lpstr>
      <vt:lpstr>Aptos Narrow</vt:lpstr>
      <vt:lpstr>Arial</vt:lpstr>
      <vt:lpstr>Symbol</vt:lpstr>
      <vt:lpstr>Times New Roman</vt:lpstr>
      <vt:lpstr>Office Theme</vt:lpstr>
      <vt:lpstr>Postvention Protocol</vt:lpstr>
      <vt:lpstr>Acknowledgement of Country</vt:lpstr>
      <vt:lpstr>Acknowledging lived experience</vt:lpstr>
      <vt:lpstr>Considerations</vt:lpstr>
      <vt:lpstr>Available supports</vt:lpstr>
      <vt:lpstr>A note on language</vt:lpstr>
      <vt:lpstr>Purpose and introductions</vt:lpstr>
      <vt:lpstr>Postvention protocol – role of host organisation</vt:lpstr>
      <vt:lpstr>Naming your protocol</vt:lpstr>
      <vt:lpstr>Introduction of the postvention protocol</vt:lpstr>
      <vt:lpstr>Introduction of the postvention protocol framework</vt:lpstr>
      <vt:lpstr>Identification of at risk and impacted individuals</vt:lpstr>
      <vt:lpstr>Geographic proximity</vt:lpstr>
      <vt:lpstr>Social proximity</vt:lpstr>
      <vt:lpstr>Psychological proximity</vt:lpstr>
      <vt:lpstr>What is postvention?</vt:lpstr>
      <vt:lpstr>Identify who you will involve in your postvention response</vt:lpstr>
      <vt:lpstr>Set out key steps and timelines to enact your response</vt:lpstr>
      <vt:lpstr>Set out key steps and timelines to enact your response</vt:lpstr>
      <vt:lpstr>Postvention in action: Scenario one</vt:lpstr>
      <vt:lpstr>Postvention in action: Scenario two</vt:lpstr>
      <vt:lpstr>Postvention in action: Scenario three</vt:lpstr>
      <vt:lpstr>Postvention in action: Scenario four</vt:lpstr>
      <vt:lpstr>What supports does a postvention response provide</vt:lpstr>
      <vt:lpstr>Activation criteria</vt:lpstr>
      <vt:lpstr>Deactivation</vt:lpstr>
      <vt:lpstr>Evaluation</vt:lpstr>
      <vt:lpstr>Suicide prevention activities</vt:lpstr>
      <vt:lpstr>Postvention in action</vt:lpstr>
      <vt:lpstr>Templates</vt:lpstr>
      <vt:lpstr>Governance and compliance</vt:lpstr>
      <vt:lpstr>Next steps</vt:lpstr>
      <vt:lpstr>Self-care activity</vt:lpstr>
      <vt:lpstr>Workshop close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Jackie Grant</dc:creator>
  <cp:lastModifiedBy>Jackie Grant</cp:lastModifiedBy>
  <cp:revision>6</cp:revision>
  <dcterms:created xsi:type="dcterms:W3CDTF">2026-06-25T05:37:05Z</dcterms:created>
  <dcterms:modified xsi:type="dcterms:W3CDTF">2026-08-18T04:43:21Z</dcterms:modified>
</cp:coreProperties>
</file>